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15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16.xml" ContentType="application/vnd.openxmlformats-officedocument.presentationml.notesSlide+xml"/>
  <Override PartName="/ppt/tags/tag53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handoutMasterIdLst>
    <p:handoutMasterId r:id="rId29"/>
  </p:handoutMasterIdLst>
  <p:sldIdLst>
    <p:sldId id="258" r:id="rId2"/>
    <p:sldId id="344" r:id="rId3"/>
    <p:sldId id="346" r:id="rId4"/>
    <p:sldId id="365" r:id="rId5"/>
    <p:sldId id="347" r:id="rId6"/>
    <p:sldId id="348" r:id="rId7"/>
    <p:sldId id="349" r:id="rId8"/>
    <p:sldId id="366" r:id="rId9"/>
    <p:sldId id="350" r:id="rId10"/>
    <p:sldId id="351" r:id="rId11"/>
    <p:sldId id="352" r:id="rId12"/>
    <p:sldId id="353" r:id="rId13"/>
    <p:sldId id="354" r:id="rId14"/>
    <p:sldId id="355" r:id="rId15"/>
    <p:sldId id="356" r:id="rId16"/>
    <p:sldId id="367" r:id="rId17"/>
    <p:sldId id="357" r:id="rId18"/>
    <p:sldId id="317" r:id="rId19"/>
    <p:sldId id="358" r:id="rId20"/>
    <p:sldId id="359" r:id="rId21"/>
    <p:sldId id="360" r:id="rId22"/>
    <p:sldId id="361" r:id="rId23"/>
    <p:sldId id="362" r:id="rId24"/>
    <p:sldId id="363" r:id="rId25"/>
    <p:sldId id="364" r:id="rId26"/>
    <p:sldId id="310" r:id="rId2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209C33-ADD0-4B13-8207-5BEAF286705A}" type="doc">
      <dgm:prSet loTypeId="urn:microsoft.com/office/officeart/2005/8/layout/vList3" loCatId="list" qsTypeId="urn:microsoft.com/office/officeart/2005/8/quickstyle/simple1" qsCatId="simple" csTypeId="urn:microsoft.com/office/officeart/2005/8/colors/colorful5" csCatId="colorful" phldr="1"/>
      <dgm:spPr/>
    </dgm:pt>
    <dgm:pt modelId="{F08ACF00-962E-49E1-81B7-C6A981A883C6}">
      <dgm:prSet phldrT="[Text]"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pPr algn="l"/>
          <a:r>
            <a:rPr lang="en-US" sz="2800" i="1" dirty="0" smtClean="0"/>
            <a:t>Project Development Fund </a:t>
          </a:r>
          <a:r>
            <a:rPr lang="en-US" sz="2800" dirty="0" smtClean="0"/>
            <a:t>(PDF)</a:t>
          </a:r>
          <a:endParaRPr lang="en-US" sz="2800" dirty="0"/>
        </a:p>
      </dgm:t>
    </dgm:pt>
    <dgm:pt modelId="{25C48C4D-AAE6-4C91-B529-25BFEBDCE7B2}" type="parTrans" cxnId="{AE09E27D-383C-47E3-BADA-0D83C8D9838F}">
      <dgm:prSet/>
      <dgm:spPr/>
      <dgm:t>
        <a:bodyPr/>
        <a:lstStyle/>
        <a:p>
          <a:endParaRPr lang="en-US" sz="1200"/>
        </a:p>
      </dgm:t>
    </dgm:pt>
    <dgm:pt modelId="{D72A86E3-29B7-457F-B013-26555233DFF3}" type="sibTrans" cxnId="{AE09E27D-383C-47E3-BADA-0D83C8D9838F}">
      <dgm:prSet/>
      <dgm:spPr/>
      <dgm:t>
        <a:bodyPr/>
        <a:lstStyle/>
        <a:p>
          <a:endParaRPr lang="en-US" sz="1200"/>
        </a:p>
      </dgm:t>
    </dgm:pt>
    <dgm:pt modelId="{745A42D7-5D0F-4DEA-BAB6-92E71F26479D}" type="pres">
      <dgm:prSet presAssocID="{EB209C33-ADD0-4B13-8207-5BEAF286705A}" presName="linearFlow" presStyleCnt="0">
        <dgm:presLayoutVars>
          <dgm:dir/>
          <dgm:resizeHandles val="exact"/>
        </dgm:presLayoutVars>
      </dgm:prSet>
      <dgm:spPr/>
    </dgm:pt>
    <dgm:pt modelId="{B2B74575-420B-453B-B260-F49C6890D4DA}" type="pres">
      <dgm:prSet presAssocID="{F08ACF00-962E-49E1-81B7-C6A981A883C6}" presName="composite" presStyleCnt="0"/>
      <dgm:spPr/>
    </dgm:pt>
    <dgm:pt modelId="{5071526A-F3AA-4398-8397-6112C590B69F}" type="pres">
      <dgm:prSet presAssocID="{F08ACF00-962E-49E1-81B7-C6A981A883C6}" presName="imgShp" presStyleLbl="fgImgPlace1" presStyleIdx="0" presStyleCn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55421495-1BE6-4B82-923B-DF9CA962E8F5}" type="pres">
      <dgm:prSet presAssocID="{F08ACF00-962E-49E1-81B7-C6A981A883C6}" presName="txShp" presStyleLbl="node1" presStyleIdx="0" presStyleCnt="1" custScaleX="103423" custLinFactNeighborX="149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7ED6F0-A8FC-441C-93A8-0281F44B8A56}" type="presOf" srcId="{EB209C33-ADD0-4B13-8207-5BEAF286705A}" destId="{745A42D7-5D0F-4DEA-BAB6-92E71F26479D}" srcOrd="0" destOrd="0" presId="urn:microsoft.com/office/officeart/2005/8/layout/vList3"/>
    <dgm:cxn modelId="{CD1AF52E-266F-4FA6-A91F-047B3CE233FB}" type="presOf" srcId="{F08ACF00-962E-49E1-81B7-C6A981A883C6}" destId="{55421495-1BE6-4B82-923B-DF9CA962E8F5}" srcOrd="0" destOrd="0" presId="urn:microsoft.com/office/officeart/2005/8/layout/vList3"/>
    <dgm:cxn modelId="{AE09E27D-383C-47E3-BADA-0D83C8D9838F}" srcId="{EB209C33-ADD0-4B13-8207-5BEAF286705A}" destId="{F08ACF00-962E-49E1-81B7-C6A981A883C6}" srcOrd="0" destOrd="0" parTransId="{25C48C4D-AAE6-4C91-B529-25BFEBDCE7B2}" sibTransId="{D72A86E3-29B7-457F-B013-26555233DFF3}"/>
    <dgm:cxn modelId="{B7EA1496-78A9-4F13-97DE-A6CD2CEDAE11}" type="presParOf" srcId="{745A42D7-5D0F-4DEA-BAB6-92E71F26479D}" destId="{B2B74575-420B-453B-B260-F49C6890D4DA}" srcOrd="0" destOrd="0" presId="urn:microsoft.com/office/officeart/2005/8/layout/vList3"/>
    <dgm:cxn modelId="{52D19FEB-038B-49E9-B1E3-888B0DFBAA6B}" type="presParOf" srcId="{B2B74575-420B-453B-B260-F49C6890D4DA}" destId="{5071526A-F3AA-4398-8397-6112C590B69F}" srcOrd="0" destOrd="0" presId="urn:microsoft.com/office/officeart/2005/8/layout/vList3"/>
    <dgm:cxn modelId="{0EF89AFD-9238-4D44-9853-512829653553}" type="presParOf" srcId="{B2B74575-420B-453B-B260-F49C6890D4DA}" destId="{55421495-1BE6-4B82-923B-DF9CA962E8F5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209C33-ADD0-4B13-8207-5BEAF286705A}" type="doc">
      <dgm:prSet loTypeId="urn:microsoft.com/office/officeart/2005/8/layout/vList3" loCatId="list" qsTypeId="urn:microsoft.com/office/officeart/2005/8/quickstyle/simple1" qsCatId="simple" csTypeId="urn:microsoft.com/office/officeart/2005/8/colors/colorful5" csCatId="colorful" phldr="1"/>
      <dgm:spPr/>
    </dgm:pt>
    <dgm:pt modelId="{F08ACF00-962E-49E1-81B7-C6A981A883C6}">
      <dgm:prSet phldrT="[Text]" custT="1"/>
      <dgm:spPr>
        <a:solidFill>
          <a:srgbClr val="0070C0"/>
        </a:solidFill>
        <a:ln>
          <a:solidFill>
            <a:schemeClr val="accent1"/>
          </a:solidFill>
        </a:ln>
      </dgm:spPr>
      <dgm:t>
        <a:bodyPr/>
        <a:lstStyle/>
        <a:p>
          <a:pPr algn="l"/>
          <a:r>
            <a:rPr lang="en-US" sz="2800" dirty="0" err="1" smtClean="0"/>
            <a:t>Dukungan</a:t>
          </a:r>
          <a:r>
            <a:rPr lang="en-US" sz="2800" dirty="0" smtClean="0"/>
            <a:t> </a:t>
          </a:r>
          <a:r>
            <a:rPr lang="en-US" sz="2800" dirty="0" err="1" smtClean="0"/>
            <a:t>Kelayakan</a:t>
          </a:r>
          <a:r>
            <a:rPr lang="en-US" sz="2800" dirty="0" smtClean="0"/>
            <a:t> (</a:t>
          </a:r>
          <a:r>
            <a:rPr lang="en-US" sz="2800" i="1" dirty="0" smtClean="0"/>
            <a:t>Viability Gap Fund</a:t>
          </a:r>
          <a:r>
            <a:rPr lang="en-US" sz="2800" dirty="0" smtClean="0"/>
            <a:t>/ VGF)</a:t>
          </a:r>
          <a:endParaRPr lang="en-US" sz="2800" dirty="0"/>
        </a:p>
      </dgm:t>
    </dgm:pt>
    <dgm:pt modelId="{25C48C4D-AAE6-4C91-B529-25BFEBDCE7B2}" type="parTrans" cxnId="{AE09E27D-383C-47E3-BADA-0D83C8D9838F}">
      <dgm:prSet/>
      <dgm:spPr/>
      <dgm:t>
        <a:bodyPr/>
        <a:lstStyle/>
        <a:p>
          <a:endParaRPr lang="en-US" sz="1200"/>
        </a:p>
      </dgm:t>
    </dgm:pt>
    <dgm:pt modelId="{D72A86E3-29B7-457F-B013-26555233DFF3}" type="sibTrans" cxnId="{AE09E27D-383C-47E3-BADA-0D83C8D9838F}">
      <dgm:prSet/>
      <dgm:spPr/>
      <dgm:t>
        <a:bodyPr/>
        <a:lstStyle/>
        <a:p>
          <a:endParaRPr lang="en-US" sz="1200"/>
        </a:p>
      </dgm:t>
    </dgm:pt>
    <dgm:pt modelId="{745A42D7-5D0F-4DEA-BAB6-92E71F26479D}" type="pres">
      <dgm:prSet presAssocID="{EB209C33-ADD0-4B13-8207-5BEAF286705A}" presName="linearFlow" presStyleCnt="0">
        <dgm:presLayoutVars>
          <dgm:dir/>
          <dgm:resizeHandles val="exact"/>
        </dgm:presLayoutVars>
      </dgm:prSet>
      <dgm:spPr/>
    </dgm:pt>
    <dgm:pt modelId="{B2B74575-420B-453B-B260-F49C6890D4DA}" type="pres">
      <dgm:prSet presAssocID="{F08ACF00-962E-49E1-81B7-C6A981A883C6}" presName="composite" presStyleCnt="0"/>
      <dgm:spPr/>
    </dgm:pt>
    <dgm:pt modelId="{5071526A-F3AA-4398-8397-6112C590B69F}" type="pres">
      <dgm:prSet presAssocID="{F08ACF00-962E-49E1-81B7-C6A981A883C6}" presName="imgShp" presStyleLbl="fgImgPlace1" presStyleIdx="0" presStyleCnt="1"/>
      <dgm:spPr>
        <a:solidFill>
          <a:srgbClr val="0070C0"/>
        </a:solidFill>
        <a:ln>
          <a:solidFill>
            <a:schemeClr val="accent1"/>
          </a:solidFill>
        </a:ln>
      </dgm:spPr>
    </dgm:pt>
    <dgm:pt modelId="{55421495-1BE6-4B82-923B-DF9CA962E8F5}" type="pres">
      <dgm:prSet presAssocID="{F08ACF00-962E-49E1-81B7-C6A981A883C6}" presName="txShp" presStyleLbl="node1" presStyleIdx="0" presStyleCnt="1" custScaleX="103423" custLinFactNeighborX="149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E09E27D-383C-47E3-BADA-0D83C8D9838F}" srcId="{EB209C33-ADD0-4B13-8207-5BEAF286705A}" destId="{F08ACF00-962E-49E1-81B7-C6A981A883C6}" srcOrd="0" destOrd="0" parTransId="{25C48C4D-AAE6-4C91-B529-25BFEBDCE7B2}" sibTransId="{D72A86E3-29B7-457F-B013-26555233DFF3}"/>
    <dgm:cxn modelId="{0822DE60-79D7-43A7-B815-2D5451B7CDAA}" type="presOf" srcId="{F08ACF00-962E-49E1-81B7-C6A981A883C6}" destId="{55421495-1BE6-4B82-923B-DF9CA962E8F5}" srcOrd="0" destOrd="0" presId="urn:microsoft.com/office/officeart/2005/8/layout/vList3"/>
    <dgm:cxn modelId="{3CAD12FE-671D-4CB9-AB97-442297C60ABA}" type="presOf" srcId="{EB209C33-ADD0-4B13-8207-5BEAF286705A}" destId="{745A42D7-5D0F-4DEA-BAB6-92E71F26479D}" srcOrd="0" destOrd="0" presId="urn:microsoft.com/office/officeart/2005/8/layout/vList3"/>
    <dgm:cxn modelId="{0D6219F6-A9B4-48F5-B319-B91B3A43B8C2}" type="presParOf" srcId="{745A42D7-5D0F-4DEA-BAB6-92E71F26479D}" destId="{B2B74575-420B-453B-B260-F49C6890D4DA}" srcOrd="0" destOrd="0" presId="urn:microsoft.com/office/officeart/2005/8/layout/vList3"/>
    <dgm:cxn modelId="{8EC6FA6A-D00F-4B3D-8C02-97D98233F485}" type="presParOf" srcId="{B2B74575-420B-453B-B260-F49C6890D4DA}" destId="{5071526A-F3AA-4398-8397-6112C590B69F}" srcOrd="0" destOrd="0" presId="urn:microsoft.com/office/officeart/2005/8/layout/vList3"/>
    <dgm:cxn modelId="{28EA554C-C601-401C-BBDD-A33A2230D7C7}" type="presParOf" srcId="{B2B74575-420B-453B-B260-F49C6890D4DA}" destId="{55421495-1BE6-4B82-923B-DF9CA962E8F5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209C33-ADD0-4B13-8207-5BEAF286705A}" type="doc">
      <dgm:prSet loTypeId="urn:microsoft.com/office/officeart/2005/8/layout/vList3" loCatId="list" qsTypeId="urn:microsoft.com/office/officeart/2005/8/quickstyle/simple1" qsCatId="simple" csTypeId="urn:microsoft.com/office/officeart/2005/8/colors/colorful5" csCatId="colorful" phldr="1"/>
      <dgm:spPr/>
    </dgm:pt>
    <dgm:pt modelId="{F08ACF00-962E-49E1-81B7-C6A981A883C6}">
      <dgm:prSet phldrT="[Text]" custT="1"/>
      <dgm:spPr>
        <a:solidFill>
          <a:schemeClr val="accent5">
            <a:lumMod val="75000"/>
          </a:schemeClr>
        </a:solidFill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pPr algn="l"/>
          <a:r>
            <a:rPr lang="en-US" sz="2800" dirty="0" err="1" smtClean="0"/>
            <a:t>Jaminan</a:t>
          </a:r>
          <a:r>
            <a:rPr lang="en-US" sz="2800" dirty="0" smtClean="0"/>
            <a:t> </a:t>
          </a:r>
          <a:r>
            <a:rPr lang="en-US" sz="2800" dirty="0" err="1" smtClean="0"/>
            <a:t>Pemerintah</a:t>
          </a:r>
          <a:endParaRPr lang="en-US" sz="2800" dirty="0"/>
        </a:p>
      </dgm:t>
    </dgm:pt>
    <dgm:pt modelId="{25C48C4D-AAE6-4C91-B529-25BFEBDCE7B2}" type="parTrans" cxnId="{AE09E27D-383C-47E3-BADA-0D83C8D9838F}">
      <dgm:prSet/>
      <dgm:spPr/>
      <dgm:t>
        <a:bodyPr/>
        <a:lstStyle/>
        <a:p>
          <a:endParaRPr lang="en-US" sz="1200"/>
        </a:p>
      </dgm:t>
    </dgm:pt>
    <dgm:pt modelId="{D72A86E3-29B7-457F-B013-26555233DFF3}" type="sibTrans" cxnId="{AE09E27D-383C-47E3-BADA-0D83C8D9838F}">
      <dgm:prSet/>
      <dgm:spPr/>
      <dgm:t>
        <a:bodyPr/>
        <a:lstStyle/>
        <a:p>
          <a:endParaRPr lang="en-US" sz="1200"/>
        </a:p>
      </dgm:t>
    </dgm:pt>
    <dgm:pt modelId="{745A42D7-5D0F-4DEA-BAB6-92E71F26479D}" type="pres">
      <dgm:prSet presAssocID="{EB209C33-ADD0-4B13-8207-5BEAF286705A}" presName="linearFlow" presStyleCnt="0">
        <dgm:presLayoutVars>
          <dgm:dir/>
          <dgm:resizeHandles val="exact"/>
        </dgm:presLayoutVars>
      </dgm:prSet>
      <dgm:spPr/>
    </dgm:pt>
    <dgm:pt modelId="{B2B74575-420B-453B-B260-F49C6890D4DA}" type="pres">
      <dgm:prSet presAssocID="{F08ACF00-962E-49E1-81B7-C6A981A883C6}" presName="composite" presStyleCnt="0"/>
      <dgm:spPr/>
    </dgm:pt>
    <dgm:pt modelId="{5071526A-F3AA-4398-8397-6112C590B69F}" type="pres">
      <dgm:prSet presAssocID="{F08ACF00-962E-49E1-81B7-C6A981A883C6}" presName="imgShp" presStyleLbl="fgImgPlace1" presStyleIdx="0" presStyleCnt="1"/>
      <dgm:spPr>
        <a:solidFill>
          <a:schemeClr val="accent5">
            <a:lumMod val="75000"/>
          </a:schemeClr>
        </a:solidFill>
        <a:ln>
          <a:solidFill>
            <a:schemeClr val="accent5">
              <a:lumMod val="75000"/>
            </a:schemeClr>
          </a:solidFill>
        </a:ln>
      </dgm:spPr>
    </dgm:pt>
    <dgm:pt modelId="{55421495-1BE6-4B82-923B-DF9CA962E8F5}" type="pres">
      <dgm:prSet presAssocID="{F08ACF00-962E-49E1-81B7-C6A981A883C6}" presName="txShp" presStyleLbl="node1" presStyleIdx="0" presStyleCnt="1" custScaleX="103423" custLinFactY="-7107" custLinFactNeighborX="1475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E09E27D-383C-47E3-BADA-0D83C8D9838F}" srcId="{EB209C33-ADD0-4B13-8207-5BEAF286705A}" destId="{F08ACF00-962E-49E1-81B7-C6A981A883C6}" srcOrd="0" destOrd="0" parTransId="{25C48C4D-AAE6-4C91-B529-25BFEBDCE7B2}" sibTransId="{D72A86E3-29B7-457F-B013-26555233DFF3}"/>
    <dgm:cxn modelId="{7D1B929D-A39F-43A3-8E67-1D7BEA5E4157}" type="presOf" srcId="{EB209C33-ADD0-4B13-8207-5BEAF286705A}" destId="{745A42D7-5D0F-4DEA-BAB6-92E71F26479D}" srcOrd="0" destOrd="0" presId="urn:microsoft.com/office/officeart/2005/8/layout/vList3"/>
    <dgm:cxn modelId="{8A4D86D5-E271-450E-AF05-48C1CD3B066F}" type="presOf" srcId="{F08ACF00-962E-49E1-81B7-C6A981A883C6}" destId="{55421495-1BE6-4B82-923B-DF9CA962E8F5}" srcOrd="0" destOrd="0" presId="urn:microsoft.com/office/officeart/2005/8/layout/vList3"/>
    <dgm:cxn modelId="{37D555EF-09C6-4385-A509-A3063C4745DE}" type="presParOf" srcId="{745A42D7-5D0F-4DEA-BAB6-92E71F26479D}" destId="{B2B74575-420B-453B-B260-F49C6890D4DA}" srcOrd="0" destOrd="0" presId="urn:microsoft.com/office/officeart/2005/8/layout/vList3"/>
    <dgm:cxn modelId="{C560EC41-730C-49D2-A10D-0790D575F777}" type="presParOf" srcId="{B2B74575-420B-453B-B260-F49C6890D4DA}" destId="{5071526A-F3AA-4398-8397-6112C590B69F}" srcOrd="0" destOrd="0" presId="urn:microsoft.com/office/officeart/2005/8/layout/vList3"/>
    <dgm:cxn modelId="{774CB870-09B5-4588-A69F-BD9C6FDB5E25}" type="presParOf" srcId="{B2B74575-420B-453B-B260-F49C6890D4DA}" destId="{55421495-1BE6-4B82-923B-DF9CA962E8F5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421495-1BE6-4B82-923B-DF9CA962E8F5}">
      <dsp:nvSpPr>
        <dsp:cNvPr id="0" name=""/>
        <dsp:cNvSpPr/>
      </dsp:nvSpPr>
      <dsp:spPr>
        <a:xfrm rot="10800000">
          <a:off x="2127594" y="0"/>
          <a:ext cx="5013654" cy="1222375"/>
        </a:xfrm>
        <a:prstGeom prst="homePlate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9033" tIns="106680" rIns="199136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i="1" kern="1200" dirty="0" smtClean="0"/>
            <a:t>Project Development Fund </a:t>
          </a:r>
          <a:r>
            <a:rPr lang="en-US" sz="2800" kern="1200" dirty="0" smtClean="0"/>
            <a:t>(PDF)</a:t>
          </a:r>
          <a:endParaRPr lang="en-US" sz="2800" kern="1200" dirty="0"/>
        </a:p>
      </dsp:txBody>
      <dsp:txXfrm rot="10800000">
        <a:off x="2433188" y="0"/>
        <a:ext cx="4708060" cy="1222375"/>
      </dsp:txXfrm>
    </dsp:sp>
    <dsp:sp modelId="{5071526A-F3AA-4398-8397-6112C590B69F}">
      <dsp:nvSpPr>
        <dsp:cNvPr id="0" name=""/>
        <dsp:cNvSpPr/>
      </dsp:nvSpPr>
      <dsp:spPr>
        <a:xfrm>
          <a:off x="873963" y="0"/>
          <a:ext cx="1222375" cy="1222375"/>
        </a:xfrm>
        <a:prstGeom prst="ellipse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421495-1BE6-4B82-923B-DF9CA962E8F5}">
      <dsp:nvSpPr>
        <dsp:cNvPr id="0" name=""/>
        <dsp:cNvSpPr/>
      </dsp:nvSpPr>
      <dsp:spPr>
        <a:xfrm rot="10800000">
          <a:off x="2127594" y="0"/>
          <a:ext cx="5013654" cy="1222375"/>
        </a:xfrm>
        <a:prstGeom prst="homePlate">
          <a:avLst/>
        </a:prstGeom>
        <a:solidFill>
          <a:srgbClr val="0070C0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9033" tIns="106680" rIns="199136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Dukungan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Kelayakan</a:t>
          </a:r>
          <a:r>
            <a:rPr lang="en-US" sz="2800" kern="1200" dirty="0" smtClean="0"/>
            <a:t> (</a:t>
          </a:r>
          <a:r>
            <a:rPr lang="en-US" sz="2800" i="1" kern="1200" dirty="0" smtClean="0"/>
            <a:t>Viability Gap Fund</a:t>
          </a:r>
          <a:r>
            <a:rPr lang="en-US" sz="2800" kern="1200" dirty="0" smtClean="0"/>
            <a:t>/ VGF)</a:t>
          </a:r>
          <a:endParaRPr lang="en-US" sz="2800" kern="1200" dirty="0"/>
        </a:p>
      </dsp:txBody>
      <dsp:txXfrm rot="10800000">
        <a:off x="2433188" y="0"/>
        <a:ext cx="4708060" cy="1222375"/>
      </dsp:txXfrm>
    </dsp:sp>
    <dsp:sp modelId="{5071526A-F3AA-4398-8397-6112C590B69F}">
      <dsp:nvSpPr>
        <dsp:cNvPr id="0" name=""/>
        <dsp:cNvSpPr/>
      </dsp:nvSpPr>
      <dsp:spPr>
        <a:xfrm>
          <a:off x="873963" y="0"/>
          <a:ext cx="1222375" cy="1222375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421495-1BE6-4B82-923B-DF9CA962E8F5}">
      <dsp:nvSpPr>
        <dsp:cNvPr id="0" name=""/>
        <dsp:cNvSpPr/>
      </dsp:nvSpPr>
      <dsp:spPr>
        <a:xfrm rot="10800000">
          <a:off x="2117220" y="0"/>
          <a:ext cx="5013654" cy="1222375"/>
        </a:xfrm>
        <a:prstGeom prst="homePlate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9033" tIns="106680" rIns="199136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Jaminan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Pemerintah</a:t>
          </a:r>
          <a:endParaRPr lang="en-US" sz="2800" kern="1200" dirty="0"/>
        </a:p>
      </dsp:txBody>
      <dsp:txXfrm rot="10800000">
        <a:off x="2422814" y="0"/>
        <a:ext cx="4708060" cy="1222375"/>
      </dsp:txXfrm>
    </dsp:sp>
    <dsp:sp modelId="{5071526A-F3AA-4398-8397-6112C590B69F}">
      <dsp:nvSpPr>
        <dsp:cNvPr id="0" name=""/>
        <dsp:cNvSpPr/>
      </dsp:nvSpPr>
      <dsp:spPr>
        <a:xfrm>
          <a:off x="873963" y="0"/>
          <a:ext cx="1222375" cy="1222375"/>
        </a:xfrm>
        <a:prstGeom prst="ellipse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C92DF3-AE24-4D1D-A9CC-799731640197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E1DB8-9B0A-4EFC-85B0-F6827716A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888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4E5CD89-59EA-4168-A424-C04372CCB338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3B76E86-4BAD-4211-8EEF-8E41D69A1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045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4088" y="758825"/>
            <a:ext cx="5056187" cy="3790950"/>
          </a:xfrm>
          <a:ln/>
        </p:spPr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8040996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3819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323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735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2076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6294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0266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635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4412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8591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00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0330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621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4707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6850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971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063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61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880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782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5443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779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76E86-4BAD-4211-8EEF-8E41D69A1F9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51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89"/>
          <a:stretch/>
        </p:blipFill>
        <p:spPr>
          <a:xfrm>
            <a:off x="0" y="1122363"/>
            <a:ext cx="9144000" cy="57356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5614" y="621893"/>
            <a:ext cx="6858000" cy="1379949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614" y="2032336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632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BEB41-3141-441A-952D-9302B0B042C9}" type="datetime1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EE9F-40C8-410E-9B11-00BB4E53E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11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A494-D4E7-42DA-930D-8C5B4223329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4/7/2017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FD86A-5FA5-44D0-A1AE-922F1B44A26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72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1CC2-2A7D-4BCE-A07F-B14C41159C68}" type="datetime1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EE9F-40C8-410E-9B11-00BB4E53EA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838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6409C-1E87-4FC7-995E-005E9DF3DC3E}" type="datetime1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EE9F-40C8-410E-9B11-00BB4E53E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28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EA871-4463-4447-B748-40AB728EA45B}" type="datetime1">
              <a:rPr lang="en-US" smtClean="0"/>
              <a:t>4/7/2017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EE9F-40C8-410E-9B11-00BB4E53E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292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9E81-43DA-4EB2-A86C-248CFF3ACDC7}" type="datetime1">
              <a:rPr lang="en-US" smtClean="0"/>
              <a:t>4/7/2017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EE9F-40C8-410E-9B11-00BB4E53E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45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D9B41-5B82-47F0-8A96-067B2417C213}" type="datetime1">
              <a:rPr lang="en-US" smtClean="0"/>
              <a:t>4/7/2017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EE9F-40C8-410E-9B11-00BB4E53E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584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721DD-0F88-4085-AE6E-8265C404C2F5}" type="datetime1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EE9F-40C8-410E-9B11-00BB4E53E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163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ABC4D-EF79-476B-8879-3AF32A7C8FE7}" type="datetime1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EE9F-40C8-410E-9B11-00BB4E53E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72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AC6BC-444A-4FEE-99CD-2F05D0E1E8B4}" type="datetime1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EE9F-40C8-410E-9B11-00BB4E53E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976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-10109"/>
            <a:ext cx="9144000" cy="8384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d-ID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69754-FECB-4A81-9774-4A5EC2074EEE}" type="datetime1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BEE9F-40C8-410E-9B11-00BB4E53EA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4"/>
          <p:cNvSpPr>
            <a:spLocks noChangeArrowheads="1"/>
          </p:cNvSpPr>
          <p:nvPr userDrawn="1"/>
        </p:nvSpPr>
        <p:spPr bwMode="auto">
          <a:xfrm>
            <a:off x="2748127" y="6350168"/>
            <a:ext cx="330528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dirty="0" err="1" smtClean="0">
                <a:solidFill>
                  <a:srgbClr val="7030A0"/>
                </a:solidFill>
                <a:latin typeface="Calibri" pitchFamily="34" charset="0"/>
              </a:rPr>
              <a:t>Direktorat</a:t>
            </a:r>
            <a:r>
              <a:rPr lang="en-US" sz="1400" b="1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en-US" sz="1400" b="1" dirty="0" err="1" smtClean="0">
                <a:solidFill>
                  <a:srgbClr val="7030A0"/>
                </a:solidFill>
                <a:latin typeface="Calibri" pitchFamily="34" charset="0"/>
              </a:rPr>
              <a:t>Pengelolaan</a:t>
            </a:r>
            <a:r>
              <a:rPr lang="en-US" sz="1400" b="1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en-US" sz="1400" b="1" dirty="0" err="1" smtClean="0">
                <a:solidFill>
                  <a:srgbClr val="7030A0"/>
                </a:solidFill>
                <a:latin typeface="Calibri" pitchFamily="34" charset="0"/>
              </a:rPr>
              <a:t>Dukungan</a:t>
            </a:r>
            <a:r>
              <a:rPr lang="en-US" sz="1400" b="1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en-US" sz="1400" b="1" dirty="0" err="1" smtClean="0">
                <a:solidFill>
                  <a:srgbClr val="7030A0"/>
                </a:solidFill>
                <a:latin typeface="Calibri" pitchFamily="34" charset="0"/>
              </a:rPr>
              <a:t>Pemerintah</a:t>
            </a:r>
            <a:r>
              <a:rPr lang="en-US" sz="1400" b="1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en-US" sz="1400" b="1" dirty="0" err="1" smtClean="0">
                <a:solidFill>
                  <a:srgbClr val="7030A0"/>
                </a:solidFill>
                <a:latin typeface="Calibri" pitchFamily="34" charset="0"/>
              </a:rPr>
              <a:t>dan</a:t>
            </a:r>
            <a:r>
              <a:rPr lang="en-US" sz="1400" b="1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en-US" sz="1400" b="1" dirty="0" err="1" smtClean="0">
                <a:solidFill>
                  <a:srgbClr val="7030A0"/>
                </a:solidFill>
                <a:latin typeface="Calibri" pitchFamily="34" charset="0"/>
              </a:rPr>
              <a:t>Pembiayaan</a:t>
            </a:r>
            <a:r>
              <a:rPr lang="en-US" sz="1400" b="1" dirty="0" smtClean="0">
                <a:solidFill>
                  <a:srgbClr val="7030A0"/>
                </a:solidFill>
                <a:latin typeface="Calibri" pitchFamily="34" charset="0"/>
              </a:rPr>
              <a:t> </a:t>
            </a:r>
            <a:r>
              <a:rPr lang="en-US" sz="1400" b="1" dirty="0" err="1" smtClean="0">
                <a:solidFill>
                  <a:srgbClr val="7030A0"/>
                </a:solidFill>
                <a:latin typeface="Calibri" pitchFamily="34" charset="0"/>
              </a:rPr>
              <a:t>Infrastruktur</a:t>
            </a:r>
            <a:endParaRPr lang="en-US" sz="1400" b="1" dirty="0">
              <a:solidFill>
                <a:srgbClr val="7030A0"/>
              </a:solidFill>
              <a:latin typeface="Calibri" pitchFamily="34" charset="0"/>
            </a:endParaRPr>
          </a:p>
        </p:txBody>
      </p:sp>
      <p:sp>
        <p:nvSpPr>
          <p:cNvPr id="13" name="Text Box 20"/>
          <p:cNvSpPr txBox="1">
            <a:spLocks noChangeArrowheads="1"/>
          </p:cNvSpPr>
          <p:nvPr userDrawn="1"/>
        </p:nvSpPr>
        <p:spPr bwMode="auto">
          <a:xfrm>
            <a:off x="1521953" y="6350168"/>
            <a:ext cx="1226174" cy="492443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 dirty="0" smtClean="0">
                <a:solidFill>
                  <a:schemeClr val="bg1"/>
                </a:solidFill>
                <a:latin typeface="Calibri" pitchFamily="34" charset="0"/>
              </a:rPr>
              <a:t>DJPPR</a:t>
            </a:r>
            <a:endParaRPr lang="en-US" sz="2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22" t="24418" r="10596" b="68677"/>
          <a:stretch/>
        </p:blipFill>
        <p:spPr>
          <a:xfrm>
            <a:off x="2" y="6172206"/>
            <a:ext cx="1531581" cy="68579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3" y="5"/>
            <a:ext cx="819147" cy="8366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4146" y="24607"/>
            <a:ext cx="736901" cy="7523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16" cstate="print"/>
          <a:stretch>
            <a:fillRect/>
          </a:stretch>
        </p:blipFill>
        <p:spPr>
          <a:xfrm>
            <a:off x="1773071" y="1124746"/>
            <a:ext cx="5651482" cy="4877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753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notesSlide" Target="../notesSlides/notesSlide15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13" Type="http://schemas.openxmlformats.org/officeDocument/2006/relationships/tags" Target="../tags/tag47.xml"/><Relationship Id="rId18" Type="http://schemas.openxmlformats.org/officeDocument/2006/relationships/tags" Target="../tags/tag52.xml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12" Type="http://schemas.openxmlformats.org/officeDocument/2006/relationships/tags" Target="../tags/tag46.xml"/><Relationship Id="rId17" Type="http://schemas.openxmlformats.org/officeDocument/2006/relationships/tags" Target="../tags/tag51.xml"/><Relationship Id="rId2" Type="http://schemas.openxmlformats.org/officeDocument/2006/relationships/tags" Target="../tags/tag36.xml"/><Relationship Id="rId16" Type="http://schemas.openxmlformats.org/officeDocument/2006/relationships/tags" Target="../tags/tag50.xml"/><Relationship Id="rId20" Type="http://schemas.openxmlformats.org/officeDocument/2006/relationships/notesSlide" Target="../notesSlides/notesSlide16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11" Type="http://schemas.openxmlformats.org/officeDocument/2006/relationships/tags" Target="../tags/tag45.xml"/><Relationship Id="rId5" Type="http://schemas.openxmlformats.org/officeDocument/2006/relationships/tags" Target="../tags/tag39.xml"/><Relationship Id="rId15" Type="http://schemas.openxmlformats.org/officeDocument/2006/relationships/tags" Target="../tags/tag49.xml"/><Relationship Id="rId10" Type="http://schemas.openxmlformats.org/officeDocument/2006/relationships/tags" Target="../tags/tag44.xml"/><Relationship Id="rId19" Type="http://schemas.openxmlformats.org/officeDocument/2006/relationships/slideLayout" Target="../slideLayouts/slideLayout5.xml"/><Relationship Id="rId4" Type="http://schemas.openxmlformats.org/officeDocument/2006/relationships/tags" Target="../tags/tag38.xml"/><Relationship Id="rId9" Type="http://schemas.openxmlformats.org/officeDocument/2006/relationships/tags" Target="../tags/tag43.xml"/><Relationship Id="rId14" Type="http://schemas.openxmlformats.org/officeDocument/2006/relationships/tags" Target="../tags/tag4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 descr="http://3.bp.blogspot.com/-E_gi_LJYpXM/UAOIFV1iIjI/AAAAAAAAARc/6YaSumD9QPw/s1600/DEPkeuangan.jpg"/>
          <p:cNvSpPr txBox="1">
            <a:spLocks/>
          </p:cNvSpPr>
          <p:nvPr/>
        </p:nvSpPr>
        <p:spPr>
          <a:xfrm>
            <a:off x="1090923" y="6441593"/>
            <a:ext cx="6858000" cy="16557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800" b="1" dirty="0" err="1" smtClean="0">
                <a:latin typeface="Arial Rounded MT Bold" panose="020F0704030504030204" pitchFamily="34" charset="0"/>
                <a:cs typeface="Arial" pitchFamily="34" charset="0"/>
              </a:rPr>
              <a:t>Direktorat</a:t>
            </a:r>
            <a:r>
              <a:rPr lang="en-US" sz="1800" b="1" dirty="0" smtClean="0">
                <a:latin typeface="Arial Rounded MT Bold" panose="020F0704030504030204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 Rounded MT Bold" panose="020F0704030504030204" pitchFamily="34" charset="0"/>
                <a:cs typeface="Arial" pitchFamily="34" charset="0"/>
              </a:rPr>
              <a:t>Jenderal</a:t>
            </a:r>
            <a:r>
              <a:rPr lang="en-US" sz="1800" b="1" dirty="0" smtClean="0">
                <a:latin typeface="Arial Rounded MT Bold" panose="020F0704030504030204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 Rounded MT Bold" panose="020F0704030504030204" pitchFamily="34" charset="0"/>
                <a:cs typeface="Arial" pitchFamily="34" charset="0"/>
              </a:rPr>
              <a:t>Pengelolaan</a:t>
            </a:r>
            <a:r>
              <a:rPr lang="en-US" sz="1800" b="1" dirty="0" smtClean="0">
                <a:latin typeface="Arial Rounded MT Bold" panose="020F0704030504030204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 Rounded MT Bold" panose="020F0704030504030204" pitchFamily="34" charset="0"/>
                <a:cs typeface="Arial" pitchFamily="34" charset="0"/>
              </a:rPr>
              <a:t>Pembiayaan</a:t>
            </a:r>
            <a:r>
              <a:rPr lang="en-US" sz="1800" b="1" dirty="0" smtClean="0">
                <a:latin typeface="Arial Rounded MT Bold" panose="020F0704030504030204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 Rounded MT Bold" panose="020F0704030504030204" pitchFamily="34" charset="0"/>
                <a:cs typeface="Arial" pitchFamily="34" charset="0"/>
              </a:rPr>
              <a:t>dan</a:t>
            </a:r>
            <a:r>
              <a:rPr lang="en-US" sz="1800" b="1" dirty="0" smtClean="0">
                <a:latin typeface="Arial Rounded MT Bold" panose="020F0704030504030204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 Rounded MT Bold" panose="020F0704030504030204" pitchFamily="34" charset="0"/>
                <a:cs typeface="Arial" pitchFamily="34" charset="0"/>
              </a:rPr>
              <a:t>Risiko</a:t>
            </a:r>
            <a:endParaRPr lang="id-ID" sz="1800" b="1" dirty="0">
              <a:latin typeface="+mj-lt"/>
              <a:cs typeface="Arial" charset="0"/>
            </a:endParaRPr>
          </a:p>
        </p:txBody>
      </p:sp>
      <p:sp>
        <p:nvSpPr>
          <p:cNvPr id="6" name="Subtitle 2" descr="http://3.bp.blogspot.com/-E_gi_LJYpXM/UAOIFV1iIjI/AAAAAAAAARc/6YaSumD9QPw/s1600/DEPkeuangan.jpg"/>
          <p:cNvSpPr txBox="1">
            <a:spLocks/>
          </p:cNvSpPr>
          <p:nvPr/>
        </p:nvSpPr>
        <p:spPr>
          <a:xfrm>
            <a:off x="1090923" y="1611241"/>
            <a:ext cx="6858000" cy="16557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Font typeface="Arial" charset="0"/>
              <a:buNone/>
            </a:pPr>
            <a:r>
              <a:rPr lang="en-US" sz="2000" b="1" dirty="0" smtClean="0">
                <a:latin typeface="+mj-lt"/>
                <a:cs typeface="Arial" charset="0"/>
              </a:rPr>
              <a:t>Jakarta, 7 April 2017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dirty="0" smtClean="0">
                <a:cs typeface="Arial" charset="0"/>
              </a:rPr>
              <a:t>JIMMY SITUMORANG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dirty="0" smtClean="0">
                <a:cs typeface="Arial" charset="0"/>
              </a:rPr>
              <a:t>KASUBDIT PENYIAPAN KERJASAMA PEMERINTAH DENGAN BADAN USAHA</a:t>
            </a:r>
            <a:endParaRPr lang="id-ID" sz="2000" b="1" dirty="0" smtClean="0">
              <a:cs typeface="Arial" charset="0"/>
            </a:endParaRPr>
          </a:p>
          <a:p>
            <a:pPr>
              <a:lnSpc>
                <a:spcPct val="100000"/>
              </a:lnSpc>
              <a:buFont typeface="Arial" charset="0"/>
              <a:buNone/>
            </a:pPr>
            <a:endParaRPr lang="id-ID" sz="1051" b="1" dirty="0">
              <a:latin typeface="+mj-lt"/>
              <a:cs typeface="Arial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194832" y="523425"/>
            <a:ext cx="6858000" cy="1379949"/>
          </a:xfrm>
        </p:spPr>
        <p:txBody>
          <a:bodyPr>
            <a:noAutofit/>
          </a:bodyPr>
          <a:lstStyle/>
          <a:p>
            <a:pPr>
              <a:spcAft>
                <a:spcPts val="1800"/>
              </a:spcAft>
              <a:defRPr/>
            </a:pPr>
            <a:r>
              <a:rPr lang="en-US" sz="2400" dirty="0" err="1" smtClean="0"/>
              <a:t>Fasilitas</a:t>
            </a:r>
            <a:r>
              <a:rPr lang="en-US" sz="2400" dirty="0" smtClean="0"/>
              <a:t>/</a:t>
            </a:r>
            <a:r>
              <a:rPr lang="en-US" sz="2400" dirty="0" err="1" smtClean="0"/>
              <a:t>Dukungan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Proyek</a:t>
            </a:r>
            <a:r>
              <a:rPr lang="en-US" sz="2400" dirty="0" smtClean="0"/>
              <a:t> KPBU</a:t>
            </a:r>
            <a:r>
              <a:rPr lang="en-US" sz="2400" dirty="0"/>
              <a:t/>
            </a:r>
            <a:br>
              <a:rPr lang="en-US" sz="2400" dirty="0"/>
            </a:b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319741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8573D-E7F9-489F-9F2F-964A1233F7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le 2"/>
          <p:cNvSpPr txBox="1">
            <a:spLocks/>
          </p:cNvSpPr>
          <p:nvPr/>
        </p:nvSpPr>
        <p:spPr>
          <a:xfrm>
            <a:off x="0" y="176664"/>
            <a:ext cx="9144000" cy="4764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Kriteria</a:t>
            </a:r>
            <a:r>
              <a:rPr lang="en-US" sz="32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untuk</a:t>
            </a:r>
            <a:r>
              <a:rPr lang="en-US" sz="32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Mendapatkan</a:t>
            </a:r>
            <a:r>
              <a:rPr lang="en-US" sz="32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</a:p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Dukungan</a:t>
            </a:r>
            <a:r>
              <a:rPr lang="en-US" sz="3200" b="1" dirty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Kelayakan</a:t>
            </a:r>
            <a:r>
              <a:rPr lang="en-US" sz="32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(VGF)</a:t>
            </a:r>
            <a:endParaRPr lang="en-US" sz="3200" b="1" dirty="0">
              <a:solidFill>
                <a:schemeClr val="bg1"/>
              </a:solidFill>
              <a:latin typeface="Arial Narrow" panose="020B0606020202030204" pitchFamily="34" charset="0"/>
              <a:ea typeface="Cambria Math" pitchFamily="18" charset="0"/>
            </a:endParaRP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675142" y="1260382"/>
            <a:ext cx="8066087" cy="5327650"/>
          </a:xfrm>
          <a:prstGeom prst="rect">
            <a:avLst/>
          </a:prstGeom>
        </p:spPr>
        <p:txBody>
          <a:bodyPr>
            <a:norm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2889">
              <a:buFont typeface="Wingdings" panose="05000000000000000000" pitchFamily="2" charset="2"/>
              <a:buChar char="§"/>
              <a:defRPr/>
            </a:pPr>
            <a:r>
              <a:rPr lang="id-ID" sz="20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Proyek secara ekonomi layak namun secara finansial belum layak</a:t>
            </a:r>
            <a:r>
              <a:rPr lang="en-US" sz="20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id-ID" sz="200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defTabSz="452889">
              <a:buFont typeface="Wingdings" panose="05000000000000000000" pitchFamily="2" charset="2"/>
              <a:buChar char="§"/>
              <a:defRPr/>
            </a:pPr>
            <a:r>
              <a:rPr lang="id-ID" sz="20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Proyek yang didasarkan pada “prinsip pengguna membayar”</a:t>
            </a:r>
            <a:r>
              <a:rPr lang="en-US" sz="20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id-ID" sz="200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defTabSz="452889">
              <a:buFont typeface="Wingdings" panose="05000000000000000000" pitchFamily="2" charset="2"/>
              <a:buChar char="§"/>
              <a:defRPr/>
            </a:pPr>
            <a:r>
              <a:rPr lang="id-ID" sz="20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Investor swasta yang dipilih harus melalui tender yang terbuka dan kompetitif dibawah skema </a:t>
            </a:r>
            <a:r>
              <a:rPr lang="en-US" sz="20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KPBU.</a:t>
            </a:r>
            <a:endParaRPr lang="id-ID" sz="200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defTabSz="452889">
              <a:buFont typeface="Wingdings" panose="05000000000000000000" pitchFamily="2" charset="2"/>
              <a:buChar char="§"/>
              <a:defRPr/>
            </a:pPr>
            <a:r>
              <a:rPr lang="id-ID" sz="20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Perjanjian kerjasama harus membuat skema peralihan aset dan/ atau manajemen aset dari investor ke PJPK pada akhis masa konsesi</a:t>
            </a:r>
            <a:r>
              <a:rPr lang="en-US" sz="20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id-ID" sz="200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defTabSz="452889">
              <a:buFont typeface="Wingdings" panose="05000000000000000000" pitchFamily="2" charset="2"/>
              <a:buChar char="§"/>
              <a:defRPr/>
            </a:pPr>
            <a:r>
              <a:rPr lang="id-ID" sz="20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Studi kelayakannya harus menunjukan:</a:t>
            </a:r>
          </a:p>
          <a:p>
            <a:pPr marL="576263" lvl="1" indent="-293688" defTabSz="452889">
              <a:buFont typeface="+mj-lt"/>
              <a:buAutoNum type="arabicPeriod"/>
              <a:defRPr/>
            </a:pPr>
            <a:r>
              <a:rPr lang="id-ID" sz="20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Alokasi risiko yang optimal antara investor dan PJPK</a:t>
            </a:r>
          </a:p>
          <a:p>
            <a:pPr marL="576263" lvl="1" indent="-293688" defTabSz="452889">
              <a:buFont typeface="+mj-lt"/>
              <a:buAutoNum type="arabicPeriod"/>
              <a:defRPr/>
            </a:pPr>
            <a:r>
              <a:rPr lang="id-ID" sz="20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Menyimpulkan bahwa proyek layak secara ekonomis dan akan layak secara finansial apabila diberikan VGF</a:t>
            </a:r>
          </a:p>
          <a:p>
            <a:pPr defTabSz="452889">
              <a:buFont typeface="Wingdings" panose="05000000000000000000" pitchFamily="2" charset="2"/>
              <a:buChar char="§"/>
              <a:defRPr/>
            </a:pPr>
            <a:r>
              <a:rPr lang="id-ID" sz="20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VGF yang diberikan hanya untuk sektor-sektor yang disebutkan dalam Perpres </a:t>
            </a:r>
            <a:r>
              <a:rPr lang="en-US" sz="20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38/2015</a:t>
            </a:r>
            <a:r>
              <a:rPr lang="id-ID" sz="20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dan perubahannya</a:t>
            </a:r>
            <a:r>
              <a:rPr lang="en-US" sz="20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id-ID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374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819-A4B9-45B3-9A10-CFB97357EA5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-45196"/>
            <a:ext cx="9144000" cy="69833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Dana </a:t>
            </a:r>
            <a:r>
              <a:rPr lang="en-US" sz="32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Dukungan</a:t>
            </a:r>
            <a:r>
              <a:rPr lang="en-US" sz="32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Kelayakan</a:t>
            </a:r>
            <a:r>
              <a:rPr lang="en-US" sz="32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(VGF) </a:t>
            </a:r>
          </a:p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dalam</a:t>
            </a:r>
            <a:r>
              <a:rPr lang="en-US" sz="32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PMK 223/2012 </a:t>
            </a:r>
            <a:endParaRPr lang="en-US" sz="3200" b="1" dirty="0">
              <a:solidFill>
                <a:schemeClr val="bg1"/>
              </a:solidFill>
              <a:latin typeface="Arial Narrow" panose="020B0606020202030204" pitchFamily="34" charset="0"/>
              <a:ea typeface="Cambria Math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06064" y="1284513"/>
            <a:ext cx="6858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3293" y="1055913"/>
            <a:ext cx="1698171" cy="7335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spcCol="548640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Definisi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Ruang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Lingkup</a:t>
            </a:r>
            <a:endParaRPr lang="en-US" sz="15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3293" y="2757138"/>
            <a:ext cx="1698171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Sumber</a:t>
            </a:r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  <a:p>
            <a:pPr algn="ctr"/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Dana VGF</a:t>
            </a:r>
            <a:endParaRPr lang="en-US" sz="1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3293" y="3442938"/>
            <a:ext cx="1698171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Klasifikasi</a:t>
            </a:r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6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Belanja</a:t>
            </a:r>
            <a:endParaRPr lang="en-US" sz="1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3293" y="4128738"/>
            <a:ext cx="1698171" cy="75918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2600"/>
              </a:lnSpc>
            </a:pPr>
            <a:r>
              <a:rPr lang="en-US" sz="16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Periode</a:t>
            </a:r>
            <a:r>
              <a:rPr lang="en-US" sz="16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6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Penganggaran</a:t>
            </a:r>
            <a:endParaRPr lang="en-US" sz="165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3293" y="4966938"/>
            <a:ext cx="1698171" cy="11439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endParaRPr lang="en-US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>
              <a:lnSpc>
                <a:spcPts val="1600"/>
              </a:lnSpc>
            </a:pPr>
            <a:r>
              <a:rPr lang="en-US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Jenis</a:t>
            </a: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Persetujuan</a:t>
            </a: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VGF</a:t>
            </a:r>
          </a:p>
          <a:p>
            <a:pPr algn="ctr">
              <a:lnSpc>
                <a:spcPts val="1600"/>
              </a:lnSpc>
            </a:pPr>
            <a:endParaRPr lang="en-US" sz="1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57664" y="1055913"/>
            <a:ext cx="6629400" cy="6924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VGF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adalah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kontribusi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APBN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atas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sebagian</a:t>
            </a:r>
            <a:r>
              <a:rPr lang="en-US" sz="13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biaya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konstruksi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(max 49%)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dalam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rangka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meningkatkan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kelayakan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finansial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proyek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KPBU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Biaya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investasi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non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konstruksi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harus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dikeluarkan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dari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basis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perhitungan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VGF</a:t>
            </a:r>
            <a:endParaRPr lang="en-US" sz="13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57664" y="1894113"/>
            <a:ext cx="6629400" cy="6924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d-ID" sz="13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Perjanjian KPBU</a:t>
            </a:r>
            <a:r>
              <a:rPr lang="id-ID" sz="13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menjadi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dasar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atas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tahapan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pencairan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/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pembayaran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VGF</a:t>
            </a:r>
            <a:endParaRPr lang="en-US" sz="13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Besaran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tahapan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pencairan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VGF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ditetapkan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oleh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Menteri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Keuangan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melalui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persetujuan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besaran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persetujuan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final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Surat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Dukungan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Kelayakan</a:t>
            </a:r>
            <a:endParaRPr lang="en-US" sz="13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3293" y="1894113"/>
            <a:ext cx="1698171" cy="7335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spcCol="548640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US" sz="16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Dasar</a:t>
            </a:r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6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Pem-bayaran</a:t>
            </a:r>
            <a:r>
              <a:rPr lang="en-US" sz="1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VGF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57664" y="2755649"/>
            <a:ext cx="6629400" cy="5796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en-US" sz="125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</a:t>
            </a:r>
            <a:r>
              <a:rPr lang="id-ID" sz="125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PBN </a:t>
            </a:r>
            <a:r>
              <a:rPr lang="en-US" sz="12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merupakan</a:t>
            </a:r>
            <a:r>
              <a:rPr lang="en-US" sz="12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2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sumber</a:t>
            </a:r>
            <a:r>
              <a:rPr lang="en-US" sz="12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2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dana</a:t>
            </a:r>
            <a:r>
              <a:rPr lang="en-US" sz="12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VGF </a:t>
            </a:r>
            <a:r>
              <a:rPr lang="en-US" sz="12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baik</a:t>
            </a:r>
            <a:r>
              <a:rPr lang="en-US" sz="12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2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untuk</a:t>
            </a:r>
            <a:r>
              <a:rPr lang="en-US" sz="12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2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proyek</a:t>
            </a:r>
            <a:r>
              <a:rPr lang="en-US" sz="12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KPBU </a:t>
            </a:r>
            <a:r>
              <a:rPr lang="en-US" sz="12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Pusat</a:t>
            </a:r>
            <a:r>
              <a:rPr lang="en-US" sz="12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2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maupun</a:t>
            </a:r>
            <a:r>
              <a:rPr lang="en-US" sz="12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Daerah</a:t>
            </a:r>
          </a:p>
          <a:p>
            <a:pPr marL="285750" lvl="0" indent="-285750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en-US" sz="12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VGF </a:t>
            </a:r>
            <a:r>
              <a:rPr lang="en-US" sz="12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langsung</a:t>
            </a:r>
            <a:r>
              <a:rPr lang="en-US" sz="12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2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dibayarkan</a:t>
            </a:r>
            <a:r>
              <a:rPr lang="en-US" sz="12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2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dari</a:t>
            </a:r>
            <a:r>
              <a:rPr lang="en-US" sz="12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APBN </a:t>
            </a:r>
            <a:r>
              <a:rPr lang="en-US" sz="12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kepada</a:t>
            </a:r>
            <a:r>
              <a:rPr lang="en-US" sz="12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2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proyek</a:t>
            </a:r>
            <a:r>
              <a:rPr lang="en-US" sz="12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KPBU (</a:t>
            </a:r>
            <a:r>
              <a:rPr lang="en-US" sz="12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rek</a:t>
            </a:r>
            <a:r>
              <a:rPr lang="en-US" sz="12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  <a:r>
              <a:rPr lang="en-US" sz="125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Badan</a:t>
            </a:r>
            <a:r>
              <a:rPr lang="en-US" sz="125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Usaha)</a:t>
            </a:r>
            <a:endParaRPr lang="en-US" sz="125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57664" y="3441449"/>
            <a:ext cx="6629400" cy="6052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id-ID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Pembayaran 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VGF </a:t>
            </a:r>
            <a:r>
              <a:rPr lang="en-US" sz="1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diklasifikasikan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sebagai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Belanja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barang</a:t>
            </a:r>
            <a:endParaRPr lang="en-US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85750" lvl="0" indent="-28575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Klasifikasi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Mata </a:t>
            </a:r>
            <a:r>
              <a:rPr lang="en-US" sz="1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Anggaran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BA 99</a:t>
            </a:r>
            <a:endParaRPr lang="en-US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57664" y="4127249"/>
            <a:ext cx="6629400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VGF </a:t>
            </a:r>
            <a:r>
              <a:rPr lang="id-ID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dianggarkan </a:t>
            </a:r>
            <a:r>
              <a:rPr lang="id-ID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secara berkala </a:t>
            </a:r>
            <a:r>
              <a:rPr lang="en-US" sz="1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oleh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Kementerian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Sektor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dan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dialokasikan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oleh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Kemenkeu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4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c.q</a:t>
            </a:r>
            <a:r>
              <a:rPr lang="en-US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DJPPR </a:t>
            </a:r>
            <a:r>
              <a:rPr lang="id-ID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pada </a:t>
            </a:r>
            <a:r>
              <a:rPr lang="id-ID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setiap tahun anggaran sesuai peraturan </a:t>
            </a:r>
            <a:r>
              <a:rPr lang="id-ID" sz="1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perundang-undangan</a:t>
            </a:r>
            <a:endParaRPr lang="en-US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57664" y="4965449"/>
            <a:ext cx="6629400" cy="10926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Persetujuan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Prinsip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diterbitkan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sebelum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Prakualifikasi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(PQ)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Persetujuan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Besaran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diterbitkan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sebelum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pengumuman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RFP Final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Persetujuan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Final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diterbitkan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sesudah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penetapan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pemenang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sebelum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penandatangan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Perjanjian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KPBU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Surat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Dukungan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Kelayakan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setelah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penandatangan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3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perjanjian</a:t>
            </a:r>
            <a:r>
              <a:rPr lang="en-US" sz="13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KPBU</a:t>
            </a:r>
            <a:endParaRPr lang="en-US" sz="13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543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3"/>
          <p:cNvSpPr txBox="1">
            <a:spLocks/>
          </p:cNvSpPr>
          <p:nvPr/>
        </p:nvSpPr>
        <p:spPr bwMode="auto">
          <a:xfrm>
            <a:off x="141514" y="-87086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en-US" altLang="ja-JP" sz="2400" b="1" dirty="0">
              <a:solidFill>
                <a:schemeClr val="bg1"/>
              </a:solidFill>
              <a:sym typeface="Lucida Grande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344714" y="1741714"/>
            <a:ext cx="8304213" cy="23622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cxnSp>
        <p:nvCxnSpPr>
          <p:cNvPr id="4" name="Straight Arrow Connector 3"/>
          <p:cNvCxnSpPr>
            <a:cxnSpLocks noChangeShapeType="1"/>
          </p:cNvCxnSpPr>
          <p:nvPr/>
        </p:nvCxnSpPr>
        <p:spPr bwMode="auto">
          <a:xfrm>
            <a:off x="220889" y="1321027"/>
            <a:ext cx="8569325" cy="0"/>
          </a:xfrm>
          <a:prstGeom prst="straightConnector1">
            <a:avLst/>
          </a:prstGeom>
          <a:noFill/>
          <a:ln w="57150" algn="ctr">
            <a:solidFill>
              <a:srgbClr val="F79646"/>
            </a:solidFill>
            <a:round/>
            <a:headEnd/>
            <a:tailEnd type="arrow" w="sm" len="sm"/>
          </a:ln>
        </p:spPr>
      </p:cxn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83077" y="1427389"/>
            <a:ext cx="3492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 i="1">
                <a:solidFill>
                  <a:prstClr val="black"/>
                </a:solidFill>
                <a:cs typeface="Arial" pitchFamily="34" charset="0"/>
              </a:rPr>
              <a:t>PQ</a:t>
            </a:r>
          </a:p>
        </p:txBody>
      </p:sp>
      <p:sp>
        <p:nvSpPr>
          <p:cNvPr id="6" name="TextBox 101"/>
          <p:cNvSpPr txBox="1">
            <a:spLocks noChangeArrowheads="1"/>
          </p:cNvSpPr>
          <p:nvPr/>
        </p:nvSpPr>
        <p:spPr bwMode="auto">
          <a:xfrm>
            <a:off x="2727552" y="1406752"/>
            <a:ext cx="490537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 i="1">
                <a:solidFill>
                  <a:prstClr val="black"/>
                </a:solidFill>
                <a:cs typeface="Arial" pitchFamily="34" charset="0"/>
              </a:rPr>
              <a:t>Initial RFP</a:t>
            </a:r>
          </a:p>
        </p:txBody>
      </p:sp>
      <p:sp>
        <p:nvSpPr>
          <p:cNvPr id="7" name="TextBox 102"/>
          <p:cNvSpPr txBox="1">
            <a:spLocks noChangeArrowheads="1"/>
          </p:cNvSpPr>
          <p:nvPr/>
        </p:nvSpPr>
        <p:spPr bwMode="auto">
          <a:xfrm>
            <a:off x="5218339" y="1406752"/>
            <a:ext cx="466725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 i="1">
                <a:solidFill>
                  <a:prstClr val="black"/>
                </a:solidFill>
                <a:cs typeface="Arial" pitchFamily="34" charset="0"/>
              </a:rPr>
              <a:t>Final RFP</a:t>
            </a:r>
          </a:p>
        </p:txBody>
      </p:sp>
      <p:sp>
        <p:nvSpPr>
          <p:cNvPr id="8" name="TextBox 103"/>
          <p:cNvSpPr txBox="1">
            <a:spLocks noChangeArrowheads="1"/>
          </p:cNvSpPr>
          <p:nvPr/>
        </p:nvSpPr>
        <p:spPr bwMode="auto">
          <a:xfrm>
            <a:off x="5527902" y="1406752"/>
            <a:ext cx="660400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 i="1">
                <a:solidFill>
                  <a:prstClr val="black"/>
                </a:solidFill>
                <a:cs typeface="Arial" pitchFamily="34" charset="0"/>
              </a:rPr>
              <a:t>Bid </a:t>
            </a:r>
            <a:br>
              <a:rPr lang="en-US" sz="900" b="1" i="1">
                <a:solidFill>
                  <a:prstClr val="black"/>
                </a:solidFill>
                <a:cs typeface="Arial" pitchFamily="34" charset="0"/>
              </a:rPr>
            </a:br>
            <a:r>
              <a:rPr lang="en-US" sz="900" b="1" i="1">
                <a:solidFill>
                  <a:prstClr val="black"/>
                </a:solidFill>
                <a:cs typeface="Arial" pitchFamily="34" charset="0"/>
              </a:rPr>
              <a:t>Sub-mission</a:t>
            </a:r>
          </a:p>
        </p:txBody>
      </p:sp>
      <p:sp>
        <p:nvSpPr>
          <p:cNvPr id="9" name="TextBox 104"/>
          <p:cNvSpPr txBox="1">
            <a:spLocks noChangeArrowheads="1"/>
          </p:cNvSpPr>
          <p:nvPr/>
        </p:nvSpPr>
        <p:spPr bwMode="auto">
          <a:xfrm>
            <a:off x="5920014" y="1397227"/>
            <a:ext cx="996950" cy="21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>
                <a:solidFill>
                  <a:prstClr val="black"/>
                </a:solidFill>
                <a:cs typeface="Arial" pitchFamily="34" charset="0"/>
              </a:rPr>
              <a:t>Penetapan BUPL</a:t>
            </a:r>
          </a:p>
        </p:txBody>
      </p:sp>
      <p:sp>
        <p:nvSpPr>
          <p:cNvPr id="10" name="Multiply 9"/>
          <p:cNvSpPr/>
          <p:nvPr/>
        </p:nvSpPr>
        <p:spPr bwMode="auto">
          <a:xfrm>
            <a:off x="2559277" y="1187677"/>
            <a:ext cx="198437" cy="266700"/>
          </a:xfrm>
          <a:prstGeom prst="mathMultiply">
            <a:avLst/>
          </a:prstGeom>
          <a:solidFill>
            <a:srgbClr val="DDDDDD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11" name="Multiply 10"/>
          <p:cNvSpPr/>
          <p:nvPr/>
        </p:nvSpPr>
        <p:spPr bwMode="auto">
          <a:xfrm>
            <a:off x="2873602" y="1187677"/>
            <a:ext cx="201612" cy="266700"/>
          </a:xfrm>
          <a:prstGeom prst="mathMultiply">
            <a:avLst/>
          </a:prstGeom>
          <a:solidFill>
            <a:srgbClr val="DDDDDD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12" name="Multiply 11"/>
          <p:cNvSpPr/>
          <p:nvPr/>
        </p:nvSpPr>
        <p:spPr bwMode="auto">
          <a:xfrm>
            <a:off x="5358039" y="1187677"/>
            <a:ext cx="200025" cy="266700"/>
          </a:xfrm>
          <a:prstGeom prst="mathMultiply">
            <a:avLst/>
          </a:prstGeom>
          <a:solidFill>
            <a:srgbClr val="DDDDDD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13" name="Multiply 12"/>
          <p:cNvSpPr/>
          <p:nvPr/>
        </p:nvSpPr>
        <p:spPr bwMode="auto">
          <a:xfrm>
            <a:off x="5758089" y="1187677"/>
            <a:ext cx="200025" cy="266700"/>
          </a:xfrm>
          <a:prstGeom prst="mathMultiply">
            <a:avLst/>
          </a:prstGeom>
          <a:solidFill>
            <a:srgbClr val="DDDDDD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14" name="Multiply 13"/>
          <p:cNvSpPr/>
          <p:nvPr/>
        </p:nvSpPr>
        <p:spPr bwMode="auto">
          <a:xfrm>
            <a:off x="6318477" y="1187677"/>
            <a:ext cx="201612" cy="266700"/>
          </a:xfrm>
          <a:prstGeom prst="mathMultiply">
            <a:avLst/>
          </a:prstGeom>
          <a:solidFill>
            <a:srgbClr val="DDDDDD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-126773" y="1817914"/>
            <a:ext cx="512762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050" b="1" dirty="0">
                <a:solidFill>
                  <a:prstClr val="black"/>
                </a:solidFill>
                <a:latin typeface="Arial Narrow"/>
                <a:ea typeface="ヒラギノ角ゴ ProN W3" charset="0"/>
                <a:cs typeface="Arial Narrow"/>
                <a:sym typeface="Lucida Grande" charset="0"/>
              </a:rPr>
              <a:t>PJPK: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-275998" y="4421414"/>
            <a:ext cx="787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050" b="1">
                <a:solidFill>
                  <a:prstClr val="black"/>
                </a:solidFill>
                <a:latin typeface="Arial Narrow"/>
                <a:ea typeface="ヒラギノ角ゴ ProN W3" charset="0"/>
                <a:cs typeface="Arial Narrow"/>
                <a:sym typeface="Lucida Grande" charset="0"/>
              </a:rPr>
              <a:t>Kemenkeu</a:t>
            </a:r>
            <a:endParaRPr lang="en-US" sz="1050" b="1" dirty="0">
              <a:solidFill>
                <a:prstClr val="black"/>
              </a:solidFill>
              <a:latin typeface="Arial Narrow"/>
              <a:ea typeface="ヒラギノ角ゴ ProN W3" charset="0"/>
              <a:cs typeface="Arial Narrow"/>
              <a:sym typeface="Lucida Grande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44714" y="4129314"/>
            <a:ext cx="8304213" cy="207803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2654527" y="1824264"/>
            <a:ext cx="0" cy="4321175"/>
          </a:xfrm>
          <a:prstGeom prst="line">
            <a:avLst/>
          </a:prstGeom>
          <a:solidFill>
            <a:srgbClr val="DDDDDD"/>
          </a:solidFill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5450114" y="1824264"/>
            <a:ext cx="0" cy="4321175"/>
          </a:xfrm>
          <a:prstGeom prst="line">
            <a:avLst/>
          </a:prstGeom>
          <a:solidFill>
            <a:srgbClr val="DDDDDD"/>
          </a:solidFill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617764" y="1860777"/>
            <a:ext cx="1827213" cy="32385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900" b="1" dirty="0" err="1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Usulan</a:t>
            </a:r>
            <a:r>
              <a:rPr lang="en-US" sz="900" b="1" dirty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</a:t>
            </a:r>
            <a:br>
              <a:rPr lang="en-US" sz="900" b="1" dirty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</a:br>
            <a:r>
              <a:rPr lang="en-US" sz="900" b="1" dirty="0" err="1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Persetujuan</a:t>
            </a:r>
            <a:r>
              <a:rPr lang="en-US" sz="900" b="1" dirty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</a:t>
            </a:r>
            <a:r>
              <a:rPr lang="en-US" sz="900" b="1" dirty="0" err="1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Prinsip</a:t>
            </a:r>
            <a:endParaRPr lang="en-US" sz="900" b="1" dirty="0">
              <a:solidFill>
                <a:prstClr val="white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194277" y="1860777"/>
            <a:ext cx="1828800" cy="32385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900" b="1" dirty="0" err="1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Usulan</a:t>
            </a:r>
            <a:r>
              <a:rPr lang="en-US" sz="900" b="1" dirty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</a:t>
            </a:r>
            <a:br>
              <a:rPr lang="en-US" sz="900" b="1" dirty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</a:br>
            <a:r>
              <a:rPr lang="en-US" sz="900" b="1" dirty="0" err="1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Persetujuan</a:t>
            </a:r>
            <a:r>
              <a:rPr lang="en-US" sz="900" b="1" dirty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</a:t>
            </a:r>
            <a:r>
              <a:rPr lang="en-US" sz="900" b="1" dirty="0" err="1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Besaran</a:t>
            </a:r>
            <a:r>
              <a:rPr lang="en-US" sz="900" b="1" dirty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DK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656614" y="1860777"/>
            <a:ext cx="1827213" cy="32385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900" b="1" dirty="0" err="1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Usulan</a:t>
            </a:r>
            <a:r>
              <a:rPr lang="en-US" sz="900" b="1" dirty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</a:t>
            </a:r>
            <a:r>
              <a:rPr lang="en-US" sz="900" b="1" dirty="0" err="1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Persetujuan</a:t>
            </a:r>
            <a:r>
              <a:rPr lang="en-US" sz="900" b="1" dirty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Final</a:t>
            </a:r>
          </a:p>
        </p:txBody>
      </p:sp>
      <p:sp>
        <p:nvSpPr>
          <p:cNvPr id="23" name="Rectangle 122"/>
          <p:cNvSpPr>
            <a:spLocks noChangeArrowheads="1"/>
          </p:cNvSpPr>
          <p:nvPr/>
        </p:nvSpPr>
        <p:spPr bwMode="auto">
          <a:xfrm>
            <a:off x="560614" y="5661252"/>
            <a:ext cx="1828800" cy="323850"/>
          </a:xfrm>
          <a:prstGeom prst="rect">
            <a:avLst/>
          </a:prstGeom>
          <a:solidFill>
            <a:srgbClr val="CC66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>
                <a:solidFill>
                  <a:srgbClr val="FFFFFF"/>
                </a:solidFill>
                <a:cs typeface="Arial" pitchFamily="34" charset="0"/>
              </a:rPr>
              <a:t>Persetujuan Prinsip</a:t>
            </a:r>
          </a:p>
        </p:txBody>
      </p:sp>
      <p:sp>
        <p:nvSpPr>
          <p:cNvPr id="24" name="Rectangle 123"/>
          <p:cNvSpPr>
            <a:spLocks noChangeArrowheads="1"/>
          </p:cNvSpPr>
          <p:nvPr/>
        </p:nvSpPr>
        <p:spPr bwMode="auto">
          <a:xfrm>
            <a:off x="3079977" y="5661252"/>
            <a:ext cx="1827212" cy="323850"/>
          </a:xfrm>
          <a:prstGeom prst="rect">
            <a:avLst/>
          </a:prstGeom>
          <a:solidFill>
            <a:srgbClr val="CC66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>
                <a:solidFill>
                  <a:srgbClr val="FFFFFF"/>
                </a:solidFill>
                <a:cs typeface="Arial" pitchFamily="34" charset="0"/>
              </a:rPr>
              <a:t>Persetujuan Besaran DK</a:t>
            </a:r>
          </a:p>
        </p:txBody>
      </p:sp>
      <p:sp>
        <p:nvSpPr>
          <p:cNvPr id="25" name="Rectangle 124"/>
          <p:cNvSpPr>
            <a:spLocks noChangeArrowheads="1"/>
          </p:cNvSpPr>
          <p:nvPr/>
        </p:nvSpPr>
        <p:spPr bwMode="auto">
          <a:xfrm>
            <a:off x="6661377" y="5661252"/>
            <a:ext cx="1827212" cy="323850"/>
          </a:xfrm>
          <a:prstGeom prst="rect">
            <a:avLst/>
          </a:prstGeom>
          <a:solidFill>
            <a:srgbClr val="CC66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>
                <a:solidFill>
                  <a:srgbClr val="FFFFFF"/>
                </a:solidFill>
                <a:cs typeface="Arial" pitchFamily="34" charset="0"/>
              </a:rPr>
              <a:t>Persetujuan Final</a:t>
            </a:r>
          </a:p>
        </p:txBody>
      </p:sp>
      <p:sp>
        <p:nvSpPr>
          <p:cNvPr id="26" name="Rectangle 125"/>
          <p:cNvSpPr>
            <a:spLocks noChangeArrowheads="1"/>
          </p:cNvSpPr>
          <p:nvPr/>
        </p:nvSpPr>
        <p:spPr bwMode="auto">
          <a:xfrm>
            <a:off x="941614" y="2186214"/>
            <a:ext cx="1493838" cy="134938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solidFill>
                  <a:prstClr val="black"/>
                </a:solidFill>
                <a:cs typeface="Arial" pitchFamily="34" charset="0"/>
              </a:rPr>
              <a:t>kepada Menteri Keuangan</a:t>
            </a:r>
          </a:p>
        </p:txBody>
      </p:sp>
      <p:sp>
        <p:nvSpPr>
          <p:cNvPr id="27" name="Rectangle 126"/>
          <p:cNvSpPr>
            <a:spLocks noChangeArrowheads="1"/>
          </p:cNvSpPr>
          <p:nvPr/>
        </p:nvSpPr>
        <p:spPr bwMode="auto">
          <a:xfrm>
            <a:off x="3516539" y="2186214"/>
            <a:ext cx="1493838" cy="134938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solidFill>
                  <a:prstClr val="black"/>
                </a:solidFill>
                <a:cs typeface="Arial" pitchFamily="34" charset="0"/>
              </a:rPr>
              <a:t>kepada Menteri Keuangan</a:t>
            </a:r>
          </a:p>
        </p:txBody>
      </p:sp>
      <p:sp>
        <p:nvSpPr>
          <p:cNvPr id="28" name="Rectangle 127"/>
          <p:cNvSpPr>
            <a:spLocks noChangeArrowheads="1"/>
          </p:cNvSpPr>
          <p:nvPr/>
        </p:nvSpPr>
        <p:spPr bwMode="auto">
          <a:xfrm>
            <a:off x="6972527" y="2186214"/>
            <a:ext cx="1495425" cy="134938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solidFill>
                  <a:prstClr val="black"/>
                </a:solidFill>
                <a:cs typeface="Arial" pitchFamily="34" charset="0"/>
              </a:rPr>
              <a:t>kepada Menteri Keuangan</a:t>
            </a:r>
          </a:p>
        </p:txBody>
      </p:sp>
      <p:sp>
        <p:nvSpPr>
          <p:cNvPr id="29" name="Rectangle 128"/>
          <p:cNvSpPr>
            <a:spLocks noChangeArrowheads="1"/>
          </p:cNvSpPr>
          <p:nvPr/>
        </p:nvSpPr>
        <p:spPr bwMode="auto">
          <a:xfrm>
            <a:off x="639989" y="5526314"/>
            <a:ext cx="1495425" cy="134938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solidFill>
                  <a:prstClr val="black"/>
                </a:solidFill>
                <a:cs typeface="Arial" pitchFamily="34" charset="0"/>
              </a:rPr>
              <a:t>Menteri Keuangan kepada PJPK</a:t>
            </a:r>
          </a:p>
        </p:txBody>
      </p:sp>
      <p:sp>
        <p:nvSpPr>
          <p:cNvPr id="30" name="Rectangle 129"/>
          <p:cNvSpPr>
            <a:spLocks noChangeArrowheads="1"/>
          </p:cNvSpPr>
          <p:nvPr/>
        </p:nvSpPr>
        <p:spPr bwMode="auto">
          <a:xfrm>
            <a:off x="3165702" y="5526314"/>
            <a:ext cx="1497012" cy="134938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solidFill>
                  <a:prstClr val="black"/>
                </a:solidFill>
                <a:cs typeface="Arial" pitchFamily="34" charset="0"/>
              </a:rPr>
              <a:t>Menteri Keuangan kepada PJPK</a:t>
            </a:r>
          </a:p>
        </p:txBody>
      </p:sp>
      <p:sp>
        <p:nvSpPr>
          <p:cNvPr id="31" name="Rectangle 130"/>
          <p:cNvSpPr>
            <a:spLocks noChangeArrowheads="1"/>
          </p:cNvSpPr>
          <p:nvPr/>
        </p:nvSpPr>
        <p:spPr bwMode="auto">
          <a:xfrm>
            <a:off x="6734402" y="5526314"/>
            <a:ext cx="1495425" cy="134938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solidFill>
                  <a:prstClr val="black"/>
                </a:solidFill>
                <a:cs typeface="Arial" pitchFamily="34" charset="0"/>
              </a:rPr>
              <a:t>Menteri Keuangan kepada PJPK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4239" y="2305277"/>
            <a:ext cx="2259013" cy="1549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ts val="100"/>
              </a:spcBef>
              <a:defRPr/>
            </a:pP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Isi:</a:t>
            </a:r>
          </a:p>
          <a:p>
            <a:pPr marL="92075" indent="-92075" algn="just">
              <a:spcBef>
                <a:spcPts val="100"/>
              </a:spcBef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informasi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proyek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KS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Lucida Grande" charset="0"/>
            </a:endParaRPr>
          </a:p>
          <a:p>
            <a:pPr marL="92075" indent="-92075" algn="just">
              <a:spcBef>
                <a:spcPts val="100"/>
              </a:spcBef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usulan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jumlah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besaran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DK </a:t>
            </a:r>
          </a:p>
          <a:p>
            <a:pPr marL="92075" indent="-92075" algn="just">
              <a:spcBef>
                <a:spcPts val="100"/>
              </a:spcBef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waktu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&amp;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syarat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pencairan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DK</a:t>
            </a:r>
          </a:p>
          <a:p>
            <a:pPr marL="92075" indent="-92075" algn="just">
              <a:spcBef>
                <a:spcPts val="100"/>
              </a:spcBef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melampirkan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:</a:t>
            </a:r>
          </a:p>
          <a:p>
            <a:pPr marL="271463" lvl="1" indent="-171450" algn="just">
              <a:spcBef>
                <a:spcPts val="100"/>
              </a:spcBef>
              <a:buFont typeface="Courier New"/>
              <a:buChar char="o"/>
              <a:defRPr/>
            </a:pP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pre-FS</a:t>
            </a:r>
            <a:r>
              <a:rPr lang="en-US" sz="800" dirty="0">
                <a:solidFill>
                  <a:srgbClr val="008000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*)</a:t>
            </a:r>
          </a:p>
          <a:p>
            <a:pPr marL="271463" lvl="1" indent="-171450" algn="just">
              <a:spcBef>
                <a:spcPts val="100"/>
              </a:spcBef>
              <a:buFont typeface="Courier New"/>
              <a:buChar char="o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surat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pernyataan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PJPK:</a:t>
            </a:r>
          </a:p>
          <a:p>
            <a:pPr marL="355600" lvl="2" indent="-84138" algn="just">
              <a:spcBef>
                <a:spcPts val="100"/>
              </a:spcBef>
              <a:buFont typeface="Arial"/>
              <a:buChar char="•"/>
              <a:defRPr/>
            </a:pP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pre-FS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wajar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&amp;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dapat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diper-tanggungjawabkan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  <a:p>
            <a:pPr marL="355600" lvl="2" indent="-84138" algn="just">
              <a:spcBef>
                <a:spcPts val="100"/>
              </a:spcBef>
              <a:buFont typeface="Arial"/>
              <a:buChar char="•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bersedia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mengikuti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mekanisme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pemberian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DK</a:t>
            </a:r>
          </a:p>
        </p:txBody>
      </p:sp>
      <p:sp>
        <p:nvSpPr>
          <p:cNvPr id="33" name="Down Arrow 32"/>
          <p:cNvSpPr/>
          <p:nvPr/>
        </p:nvSpPr>
        <p:spPr bwMode="auto">
          <a:xfrm>
            <a:off x="1594077" y="3964214"/>
            <a:ext cx="190500" cy="179388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6002" y="4345214"/>
            <a:ext cx="2025650" cy="2159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36000" rIns="36000" anchor="ctr"/>
          <a:lstStyle/>
          <a:p>
            <a:pPr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Evaluasi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oleh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Komite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DK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  <p:sp>
        <p:nvSpPr>
          <p:cNvPr id="35" name="Down Arrow 34"/>
          <p:cNvSpPr/>
          <p:nvPr/>
        </p:nvSpPr>
        <p:spPr bwMode="auto">
          <a:xfrm rot="16200000">
            <a:off x="2425927" y="5689827"/>
            <a:ext cx="204787" cy="211137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36" name="TextBox 138"/>
          <p:cNvSpPr txBox="1">
            <a:spLocks noChangeArrowheads="1"/>
          </p:cNvSpPr>
          <p:nvPr/>
        </p:nvSpPr>
        <p:spPr bwMode="auto">
          <a:xfrm>
            <a:off x="2357664" y="5862864"/>
            <a:ext cx="34607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solidFill>
                  <a:prstClr val="black"/>
                </a:solidFill>
                <a:cs typeface="Arial" pitchFamily="34" charset="0"/>
              </a:rPr>
              <a:t>PQ</a:t>
            </a:r>
            <a:endParaRPr lang="en-US" sz="800">
              <a:solidFill>
                <a:prstClr val="black"/>
              </a:solidFill>
              <a:cs typeface="Arial" pitchFamily="34" charset="0"/>
              <a:sym typeface="Wingdings" pitchFamily="2" charset="2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030764" y="2383064"/>
            <a:ext cx="2016125" cy="1192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ts val="300"/>
              </a:spcBef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Disertai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:</a:t>
            </a:r>
          </a:p>
          <a:p>
            <a:pPr marL="92075" indent="-92075" algn="just">
              <a:spcBef>
                <a:spcPts val="300"/>
              </a:spcBef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dokumen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pengumuman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hasil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PQ</a:t>
            </a:r>
          </a:p>
          <a:p>
            <a:pPr marL="92075" indent="-92075" algn="just">
              <a:spcBef>
                <a:spcPts val="300"/>
              </a:spcBef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dokumen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perubahan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atas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Pre-FS </a:t>
            </a:r>
            <a:b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</a:b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(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jika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ada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)</a:t>
            </a:r>
          </a:p>
          <a:p>
            <a:pPr marL="92075" indent="-92075" algn="just">
              <a:spcBef>
                <a:spcPts val="300"/>
              </a:spcBef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pernyataan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PJPK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bahwa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dokumen-dokumen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di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atas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telah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dibuat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secara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wajar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seluruh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isinya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dapat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dipertanggungjawabkan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  <p:sp>
        <p:nvSpPr>
          <p:cNvPr id="38" name="Down Arrow 37"/>
          <p:cNvSpPr/>
          <p:nvPr/>
        </p:nvSpPr>
        <p:spPr bwMode="auto">
          <a:xfrm>
            <a:off x="4015014" y="3964214"/>
            <a:ext cx="190500" cy="179388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81564" y="4345214"/>
            <a:ext cx="2027238" cy="2159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36000" rIns="36000" anchor="ctr"/>
          <a:lstStyle/>
          <a:p>
            <a:pPr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Evaluasi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oleh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Komite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DK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81564" y="4824639"/>
            <a:ext cx="2027238" cy="46196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36000" rIns="36000" anchor="ctr"/>
          <a:lstStyle/>
          <a:p>
            <a:pPr>
              <a:lnSpc>
                <a:spcPct val="90000"/>
              </a:lnSpc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Rekomendasi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Komite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DK </a:t>
            </a:r>
            <a:b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</a:b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ke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Menteri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Keuangan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Lucida Grande" charset="0"/>
            </a:endParaRPr>
          </a:p>
          <a:p>
            <a:pPr marL="285750" indent="-285750">
              <a:lnSpc>
                <a:spcPct val="90000"/>
              </a:lnSpc>
              <a:buFontTx/>
              <a:buAutoNum type="romanLcParenBoth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Besaran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DK</a:t>
            </a:r>
          </a:p>
          <a:p>
            <a:pPr marL="285750" indent="-285750">
              <a:lnSpc>
                <a:spcPct val="90000"/>
              </a:lnSpc>
              <a:buFontTx/>
              <a:buAutoNum type="romanLcParenBoth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Waktu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Pencairan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DK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458177" y="2290989"/>
            <a:ext cx="2181225" cy="1846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ts val="100"/>
              </a:spcBef>
              <a:spcAft>
                <a:spcPts val="100"/>
              </a:spcAft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Disertai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:</a:t>
            </a:r>
          </a:p>
          <a:p>
            <a:pPr marL="92075" indent="-92075" algn="just">
              <a:spcBef>
                <a:spcPts val="100"/>
              </a:spcBef>
              <a:spcAft>
                <a:spcPts val="100"/>
              </a:spcAft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salinan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Berita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Acara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Hasil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Pelelangan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(BAHP)</a:t>
            </a:r>
          </a:p>
          <a:p>
            <a:pPr marL="92075" indent="-92075" algn="just">
              <a:spcBef>
                <a:spcPts val="100"/>
              </a:spcBef>
              <a:spcAft>
                <a:spcPts val="100"/>
              </a:spcAft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pernyataan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PJPK: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pelelangan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dilakukan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sesuai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dengan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peraturan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KPS</a:t>
            </a:r>
          </a:p>
          <a:p>
            <a:pPr marL="92075" indent="-92075" algn="just">
              <a:spcBef>
                <a:spcPts val="100"/>
              </a:spcBef>
              <a:spcAft>
                <a:spcPts val="100"/>
              </a:spcAft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salinan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surat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penetapan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pemenang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lelang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  <a:p>
            <a:pPr marL="92075" indent="-92075" algn="just">
              <a:spcBef>
                <a:spcPts val="100"/>
              </a:spcBef>
              <a:spcAft>
                <a:spcPts val="100"/>
              </a:spcAft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jadwal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:</a:t>
            </a:r>
          </a:p>
          <a:p>
            <a:pPr marL="261938" lvl="1" indent="-171450" algn="just">
              <a:spcBef>
                <a:spcPts val="100"/>
              </a:spcBef>
              <a:spcAft>
                <a:spcPts val="100"/>
              </a:spcAft>
              <a:buFont typeface="Courier New"/>
              <a:buChar char="o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pendirian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Badan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Usaha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Penandatangan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Perjanjian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Kerjasa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Sama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(BUPPKS)</a:t>
            </a:r>
          </a:p>
          <a:p>
            <a:pPr marL="261938" lvl="1" indent="-171450" algn="just">
              <a:spcBef>
                <a:spcPts val="100"/>
              </a:spcBef>
              <a:spcAft>
                <a:spcPts val="100"/>
              </a:spcAft>
              <a:buFont typeface="Courier New"/>
              <a:buChar char="o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penandatanganan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Perjanjian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Kerja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Sama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(PKS)</a:t>
            </a:r>
          </a:p>
        </p:txBody>
      </p:sp>
      <p:sp>
        <p:nvSpPr>
          <p:cNvPr id="42" name="Down Arrow 41"/>
          <p:cNvSpPr/>
          <p:nvPr/>
        </p:nvSpPr>
        <p:spPr bwMode="auto">
          <a:xfrm>
            <a:off x="7251927" y="4115027"/>
            <a:ext cx="190500" cy="179387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545489" y="4345214"/>
            <a:ext cx="2027238" cy="2159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36000" rIns="36000" anchor="ctr"/>
          <a:lstStyle/>
          <a:p>
            <a:pPr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Evaluasi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oleh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Komite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DK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373289" y="5673952"/>
            <a:ext cx="266700" cy="29051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A</a:t>
            </a:r>
          </a:p>
        </p:txBody>
      </p:sp>
      <p:sp>
        <p:nvSpPr>
          <p:cNvPr id="45" name="Oval 44"/>
          <p:cNvSpPr/>
          <p:nvPr/>
        </p:nvSpPr>
        <p:spPr bwMode="auto">
          <a:xfrm>
            <a:off x="2929164" y="5673952"/>
            <a:ext cx="265113" cy="29051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B</a:t>
            </a:r>
          </a:p>
        </p:txBody>
      </p:sp>
      <p:sp>
        <p:nvSpPr>
          <p:cNvPr id="46" name="Oval 45"/>
          <p:cNvSpPr/>
          <p:nvPr/>
        </p:nvSpPr>
        <p:spPr bwMode="auto">
          <a:xfrm>
            <a:off x="6505802" y="5673952"/>
            <a:ext cx="266700" cy="29051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C</a:t>
            </a:r>
          </a:p>
        </p:txBody>
      </p:sp>
      <p:sp>
        <p:nvSpPr>
          <p:cNvPr id="47" name="Oval 46"/>
          <p:cNvSpPr/>
          <p:nvPr/>
        </p:nvSpPr>
        <p:spPr bwMode="auto">
          <a:xfrm>
            <a:off x="430439" y="1860777"/>
            <a:ext cx="265113" cy="2889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1</a:t>
            </a:r>
          </a:p>
        </p:txBody>
      </p:sp>
      <p:sp>
        <p:nvSpPr>
          <p:cNvPr id="48" name="Oval 47"/>
          <p:cNvSpPr/>
          <p:nvPr/>
        </p:nvSpPr>
        <p:spPr bwMode="auto">
          <a:xfrm>
            <a:off x="3043464" y="1860777"/>
            <a:ext cx="266700" cy="2889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2</a:t>
            </a:r>
          </a:p>
        </p:txBody>
      </p:sp>
      <p:sp>
        <p:nvSpPr>
          <p:cNvPr id="49" name="Oval 48"/>
          <p:cNvSpPr/>
          <p:nvPr/>
        </p:nvSpPr>
        <p:spPr bwMode="auto">
          <a:xfrm>
            <a:off x="6501039" y="1860777"/>
            <a:ext cx="265113" cy="2889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3</a:t>
            </a:r>
          </a:p>
        </p:txBody>
      </p:sp>
      <p:sp>
        <p:nvSpPr>
          <p:cNvPr id="50" name="Down Arrow 49"/>
          <p:cNvSpPr/>
          <p:nvPr/>
        </p:nvSpPr>
        <p:spPr bwMode="auto">
          <a:xfrm rot="16200000">
            <a:off x="4935764" y="5689827"/>
            <a:ext cx="204787" cy="211138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51" name="TextBox 159"/>
          <p:cNvSpPr txBox="1">
            <a:spLocks noChangeArrowheads="1"/>
          </p:cNvSpPr>
          <p:nvPr/>
        </p:nvSpPr>
        <p:spPr bwMode="auto">
          <a:xfrm>
            <a:off x="5045302" y="5670777"/>
            <a:ext cx="5270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solidFill>
                  <a:prstClr val="black"/>
                </a:solidFill>
                <a:cs typeface="Arial" pitchFamily="34" charset="0"/>
              </a:rPr>
              <a:t>Final RFP</a:t>
            </a:r>
            <a:endParaRPr lang="en-US" sz="800">
              <a:solidFill>
                <a:prstClr val="black"/>
              </a:solidFill>
              <a:cs typeface="Arial" pitchFamily="34" charset="0"/>
              <a:sym typeface="Wingdings" pitchFamily="2" charset="2"/>
            </a:endParaRPr>
          </a:p>
        </p:txBody>
      </p:sp>
      <p:sp>
        <p:nvSpPr>
          <p:cNvPr id="52" name="Down Arrow 51"/>
          <p:cNvSpPr/>
          <p:nvPr/>
        </p:nvSpPr>
        <p:spPr bwMode="auto">
          <a:xfrm>
            <a:off x="1594077" y="4611914"/>
            <a:ext cx="190500" cy="179388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53" name="Down Arrow 52"/>
          <p:cNvSpPr/>
          <p:nvPr/>
        </p:nvSpPr>
        <p:spPr bwMode="auto">
          <a:xfrm>
            <a:off x="4015014" y="4611914"/>
            <a:ext cx="190500" cy="179388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54" name="Down Arrow 53"/>
          <p:cNvSpPr/>
          <p:nvPr/>
        </p:nvSpPr>
        <p:spPr bwMode="auto">
          <a:xfrm>
            <a:off x="7251927" y="4623027"/>
            <a:ext cx="190500" cy="179387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55" name="Down Arrow 54"/>
          <p:cNvSpPr/>
          <p:nvPr/>
        </p:nvSpPr>
        <p:spPr bwMode="auto">
          <a:xfrm>
            <a:off x="1594077" y="5286602"/>
            <a:ext cx="190500" cy="180975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56" name="Down Arrow 55"/>
          <p:cNvSpPr/>
          <p:nvPr/>
        </p:nvSpPr>
        <p:spPr bwMode="auto">
          <a:xfrm>
            <a:off x="4015014" y="5286602"/>
            <a:ext cx="190500" cy="180975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57" name="Down Arrow 56"/>
          <p:cNvSpPr/>
          <p:nvPr/>
        </p:nvSpPr>
        <p:spPr bwMode="auto">
          <a:xfrm>
            <a:off x="7251927" y="5286602"/>
            <a:ext cx="190500" cy="180975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86002" y="4824639"/>
            <a:ext cx="2025650" cy="46196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36000" rIns="36000" anchor="ctr"/>
          <a:lstStyle/>
          <a:p>
            <a:pPr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Rekomendasi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Komite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DK </a:t>
            </a:r>
            <a:b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</a:b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ke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Menteri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Keuangan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545489" y="4824639"/>
            <a:ext cx="2028825" cy="46196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36000" rIns="36000" anchor="ctr"/>
          <a:lstStyle/>
          <a:p>
            <a:pPr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Rekomendasi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Komite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DK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ke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Menteri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Keuangan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220889" y="1033689"/>
            <a:ext cx="2360613" cy="195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000" dirty="0" err="1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Pasal</a:t>
            </a:r>
            <a:r>
              <a:rPr lang="en-US" sz="1000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11-12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2722789" y="1033689"/>
            <a:ext cx="3054350" cy="195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000" dirty="0" err="1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Pasal</a:t>
            </a:r>
            <a:r>
              <a:rPr lang="en-US" sz="1000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13-14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5935889" y="1033689"/>
            <a:ext cx="2654300" cy="195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000" dirty="0" err="1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Pasal</a:t>
            </a:r>
            <a:r>
              <a:rPr lang="en-US" sz="1000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15-16</a:t>
            </a:r>
          </a:p>
        </p:txBody>
      </p:sp>
      <p:cxnSp>
        <p:nvCxnSpPr>
          <p:cNvPr id="63" name="Straight Connector 62"/>
          <p:cNvCxnSpPr/>
          <p:nvPr/>
        </p:nvCxnSpPr>
        <p:spPr bwMode="auto">
          <a:xfrm>
            <a:off x="6418489" y="1824264"/>
            <a:ext cx="0" cy="4321175"/>
          </a:xfrm>
          <a:prstGeom prst="line">
            <a:avLst/>
          </a:prstGeom>
          <a:solidFill>
            <a:srgbClr val="DDDDDD"/>
          </a:solidFill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Rectangle 2"/>
          <p:cNvSpPr>
            <a:spLocks noChangeArrowheads="1"/>
          </p:cNvSpPr>
          <p:nvPr/>
        </p:nvSpPr>
        <p:spPr bwMode="auto">
          <a:xfrm>
            <a:off x="5491389" y="1944914"/>
            <a:ext cx="887413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800">
                <a:solidFill>
                  <a:prstClr val="black"/>
                </a:solidFill>
                <a:cs typeface="Arial" pitchFamily="34" charset="0"/>
              </a:rPr>
              <a:t>Besaran DK sebagaimana dalam Persetujuan Besaran DK </a:t>
            </a:r>
            <a:r>
              <a:rPr lang="en-US" sz="800" b="1">
                <a:solidFill>
                  <a:prstClr val="black"/>
                </a:solidFill>
                <a:cs typeface="Arial" pitchFamily="34" charset="0"/>
              </a:rPr>
              <a:t>  B  </a:t>
            </a:r>
            <a:r>
              <a:rPr lang="en-US" sz="800">
                <a:solidFill>
                  <a:prstClr val="black"/>
                </a:solidFill>
                <a:cs typeface="Arial" pitchFamily="34" charset="0"/>
              </a:rPr>
              <a:t> menjadi satu-satunya parameter finansial dalam penetapan Badan Usaha Pemenang Lelang (BUPL)</a:t>
            </a:r>
          </a:p>
        </p:txBody>
      </p:sp>
      <p:sp>
        <p:nvSpPr>
          <p:cNvPr id="6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8573D-E7F9-489F-9F2F-964A1233F7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6" name="Title 1"/>
          <p:cNvSpPr txBox="1">
            <a:spLocks/>
          </p:cNvSpPr>
          <p:nvPr/>
        </p:nvSpPr>
        <p:spPr>
          <a:xfrm>
            <a:off x="344715" y="307975"/>
            <a:ext cx="8657772" cy="2667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Proses</a:t>
            </a:r>
            <a:r>
              <a:rPr lang="id-ID" sz="32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Pemberian Dukungan Kelayakan 1/2</a:t>
            </a:r>
            <a:endParaRPr lang="id-ID" sz="3200" b="1" dirty="0">
              <a:solidFill>
                <a:schemeClr val="bg1"/>
              </a:solidFill>
              <a:latin typeface="Arial Narrow" panose="020B0606020202030204" pitchFamily="34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59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8573D-E7F9-489F-9F2F-964A1233F7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45647" y="330295"/>
            <a:ext cx="8229600" cy="2746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Proses</a:t>
            </a:r>
            <a:r>
              <a:rPr lang="id-ID" sz="32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Pemberian Dukungan Kelayakan 2/2</a:t>
            </a:r>
            <a:endParaRPr lang="id-ID" sz="3200" b="1" dirty="0">
              <a:solidFill>
                <a:schemeClr val="bg1"/>
              </a:solidFill>
              <a:latin typeface="Arial Narrow" panose="020B0606020202030204" pitchFamily="34" charset="0"/>
              <a:ea typeface="Cambria Math" pitchFamily="18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471035" y="1865126"/>
            <a:ext cx="8304212" cy="20764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71035" y="4024126"/>
            <a:ext cx="8304212" cy="22971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cxnSp>
        <p:nvCxnSpPr>
          <p:cNvPr id="6" name="Straight Arrow Connector 3"/>
          <p:cNvCxnSpPr>
            <a:cxnSpLocks noChangeShapeType="1"/>
          </p:cNvCxnSpPr>
          <p:nvPr/>
        </p:nvCxnSpPr>
        <p:spPr bwMode="auto">
          <a:xfrm>
            <a:off x="240847" y="1215838"/>
            <a:ext cx="8567738" cy="0"/>
          </a:xfrm>
          <a:prstGeom prst="straightConnector1">
            <a:avLst/>
          </a:prstGeom>
          <a:noFill/>
          <a:ln w="57150" algn="ctr">
            <a:solidFill>
              <a:srgbClr val="F79646"/>
            </a:solidFill>
            <a:round/>
            <a:headEnd/>
            <a:tailEnd type="arrow" w="sm" len="sm"/>
          </a:ln>
        </p:spPr>
      </p:cxnSp>
      <p:sp>
        <p:nvSpPr>
          <p:cNvPr id="7" name="TextBox 105"/>
          <p:cNvSpPr txBox="1">
            <a:spLocks noChangeArrowheads="1"/>
          </p:cNvSpPr>
          <p:nvPr/>
        </p:nvSpPr>
        <p:spPr bwMode="auto">
          <a:xfrm>
            <a:off x="2295072" y="1276163"/>
            <a:ext cx="9969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>
                <a:solidFill>
                  <a:prstClr val="black"/>
                </a:solidFill>
                <a:cs typeface="Arial" pitchFamily="34" charset="0"/>
              </a:rPr>
              <a:t>Pendirian BUPPKS</a:t>
            </a:r>
          </a:p>
        </p:txBody>
      </p:sp>
      <p:sp>
        <p:nvSpPr>
          <p:cNvPr id="8" name="TextBox 106"/>
          <p:cNvSpPr txBox="1">
            <a:spLocks noChangeArrowheads="1"/>
          </p:cNvSpPr>
          <p:nvPr/>
        </p:nvSpPr>
        <p:spPr bwMode="auto">
          <a:xfrm>
            <a:off x="4874760" y="1307913"/>
            <a:ext cx="152876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>
                <a:solidFill>
                  <a:prstClr val="black"/>
                </a:solidFill>
                <a:cs typeface="Arial" pitchFamily="34" charset="0"/>
              </a:rPr>
              <a:t>Penandatanganan PKS antara PJPK dan BUPPKS</a:t>
            </a:r>
          </a:p>
        </p:txBody>
      </p:sp>
      <p:sp>
        <p:nvSpPr>
          <p:cNvPr id="9" name="Multiply 8"/>
          <p:cNvSpPr/>
          <p:nvPr/>
        </p:nvSpPr>
        <p:spPr bwMode="auto">
          <a:xfrm>
            <a:off x="2693535" y="1082488"/>
            <a:ext cx="201612" cy="266700"/>
          </a:xfrm>
          <a:prstGeom prst="mathMultiply">
            <a:avLst/>
          </a:prstGeom>
          <a:solidFill>
            <a:srgbClr val="DDDDDD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10" name="Multiply 9"/>
          <p:cNvSpPr/>
          <p:nvPr/>
        </p:nvSpPr>
        <p:spPr bwMode="auto">
          <a:xfrm>
            <a:off x="5487535" y="1093601"/>
            <a:ext cx="201612" cy="266700"/>
          </a:xfrm>
          <a:prstGeom prst="mathMultiply">
            <a:avLst/>
          </a:prstGeom>
          <a:solidFill>
            <a:srgbClr val="DDDDDD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2787197" y="1719076"/>
            <a:ext cx="0" cy="4321175"/>
          </a:xfrm>
          <a:prstGeom prst="line">
            <a:avLst/>
          </a:prstGeom>
          <a:solidFill>
            <a:srgbClr val="DDDDDD"/>
          </a:solidFill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696460" y="2127063"/>
            <a:ext cx="1828800" cy="323850"/>
          </a:xfrm>
          <a:prstGeom prst="rect">
            <a:avLst/>
          </a:prstGeom>
          <a:solidFill>
            <a:srgbClr val="595959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>
                <a:solidFill>
                  <a:srgbClr val="FFFFFF"/>
                </a:solidFill>
                <a:cs typeface="Arial" pitchFamily="34" charset="0"/>
              </a:rPr>
              <a:t>Dokumen Persetujuan Pemberian Dukungan Kelayakan</a:t>
            </a:r>
          </a:p>
        </p:txBody>
      </p:sp>
      <p:sp>
        <p:nvSpPr>
          <p:cNvPr id="13" name="Rectangle 120"/>
          <p:cNvSpPr>
            <a:spLocks noChangeArrowheads="1"/>
          </p:cNvSpPr>
          <p:nvPr/>
        </p:nvSpPr>
        <p:spPr bwMode="auto">
          <a:xfrm>
            <a:off x="3111047" y="2000063"/>
            <a:ext cx="1827213" cy="325438"/>
          </a:xfrm>
          <a:prstGeom prst="rect">
            <a:avLst/>
          </a:prstGeom>
          <a:solidFill>
            <a:srgbClr val="595959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>
                <a:solidFill>
                  <a:srgbClr val="FFFFFF"/>
                </a:solidFill>
                <a:cs typeface="Arial" pitchFamily="34" charset="0"/>
              </a:rPr>
              <a:t>Pelaporan </a:t>
            </a:r>
            <a:br>
              <a:rPr lang="en-US" sz="900" b="1">
                <a:solidFill>
                  <a:srgbClr val="FFFFFF"/>
                </a:solidFill>
                <a:cs typeface="Arial" pitchFamily="34" charset="0"/>
              </a:rPr>
            </a:br>
            <a:r>
              <a:rPr lang="en-US" sz="900" b="1">
                <a:solidFill>
                  <a:srgbClr val="FFFFFF"/>
                </a:solidFill>
                <a:cs typeface="Arial" pitchFamily="34" charset="0"/>
              </a:rPr>
              <a:t>Kepada Menteri Keuangan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510722" y="2127063"/>
            <a:ext cx="265113" cy="29051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4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2958647" y="2000063"/>
            <a:ext cx="266700" cy="29051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5</a:t>
            </a:r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5611360" y="1719076"/>
            <a:ext cx="0" cy="4321175"/>
          </a:xfrm>
          <a:prstGeom prst="line">
            <a:avLst/>
          </a:prstGeom>
          <a:solidFill>
            <a:srgbClr val="DDDDDD"/>
          </a:solidFill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Down Arrow 16"/>
          <p:cNvSpPr/>
          <p:nvPr/>
        </p:nvSpPr>
        <p:spPr bwMode="auto">
          <a:xfrm>
            <a:off x="3911147" y="4011426"/>
            <a:ext cx="188913" cy="179387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74510" y="4240026"/>
            <a:ext cx="2557462" cy="2159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/>
          <a:p>
            <a:pPr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Evaluasi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oleh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Komite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DK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74510" y="4719451"/>
            <a:ext cx="2557462" cy="4619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/>
          <a:p>
            <a:pPr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Rekomendasi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Komite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DK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ke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Menteri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Keuangan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:</a:t>
            </a:r>
          </a:p>
          <a:p>
            <a:pPr marL="285750" indent="-285750">
              <a:buFontTx/>
              <a:buAutoNum type="romanLcParenBoth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Besaran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DK</a:t>
            </a:r>
          </a:p>
          <a:p>
            <a:pPr marL="285750" indent="-285750">
              <a:buFontTx/>
              <a:buAutoNum type="romanLcParenBoth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Waktu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Pencairan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DK</a:t>
            </a:r>
          </a:p>
        </p:txBody>
      </p:sp>
      <p:sp>
        <p:nvSpPr>
          <p:cNvPr id="20" name="Down Arrow 19"/>
          <p:cNvSpPr/>
          <p:nvPr/>
        </p:nvSpPr>
        <p:spPr bwMode="auto">
          <a:xfrm>
            <a:off x="3911147" y="4540063"/>
            <a:ext cx="188913" cy="179388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21" name="Down Arrow 20"/>
          <p:cNvSpPr/>
          <p:nvPr/>
        </p:nvSpPr>
        <p:spPr bwMode="auto">
          <a:xfrm rot="16200000">
            <a:off x="5368472" y="4803589"/>
            <a:ext cx="206375" cy="20955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22" name="Rectangle 82"/>
          <p:cNvSpPr>
            <a:spLocks noChangeArrowheads="1"/>
          </p:cNvSpPr>
          <p:nvPr/>
        </p:nvSpPr>
        <p:spPr bwMode="auto">
          <a:xfrm>
            <a:off x="5793922" y="4736913"/>
            <a:ext cx="2738438" cy="323850"/>
          </a:xfrm>
          <a:prstGeom prst="rect">
            <a:avLst/>
          </a:prstGeom>
          <a:solidFill>
            <a:srgbClr val="CC66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>
                <a:solidFill>
                  <a:srgbClr val="FFFFFF"/>
                </a:solidFill>
                <a:cs typeface="Arial" pitchFamily="34" charset="0"/>
              </a:rPr>
              <a:t> Surat Dukungan Kelayakan</a:t>
            </a:r>
          </a:p>
        </p:txBody>
      </p:sp>
      <p:sp>
        <p:nvSpPr>
          <p:cNvPr id="23" name="Rectangle 83"/>
          <p:cNvSpPr>
            <a:spLocks noChangeArrowheads="1"/>
          </p:cNvSpPr>
          <p:nvPr/>
        </p:nvSpPr>
        <p:spPr bwMode="auto">
          <a:xfrm>
            <a:off x="5944735" y="4600388"/>
            <a:ext cx="2586037" cy="136525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solidFill>
                  <a:prstClr val="black"/>
                </a:solidFill>
                <a:cs typeface="Arial" pitchFamily="34" charset="0"/>
              </a:rPr>
              <a:t>Menteri Keuangan menerbitkan kepada BUPPKS, cc PJPK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5638347" y="4749613"/>
            <a:ext cx="266700" cy="2889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D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247197" y="928501"/>
            <a:ext cx="2446338" cy="1952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000" dirty="0" err="1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Pasal</a:t>
            </a:r>
            <a:r>
              <a:rPr lang="en-US" sz="1000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16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2893560" y="928501"/>
            <a:ext cx="2538412" cy="1952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000" dirty="0" err="1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Pasal</a:t>
            </a:r>
            <a:r>
              <a:rPr lang="en-US" sz="1000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17 - 18</a:t>
            </a:r>
          </a:p>
        </p:txBody>
      </p:sp>
      <p:sp>
        <p:nvSpPr>
          <p:cNvPr id="27" name="TextBox 92"/>
          <p:cNvSpPr txBox="1">
            <a:spLocks noChangeArrowheads="1"/>
          </p:cNvSpPr>
          <p:nvPr/>
        </p:nvSpPr>
        <p:spPr bwMode="auto">
          <a:xfrm>
            <a:off x="7779885" y="1315851"/>
            <a:ext cx="1528762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>
                <a:solidFill>
                  <a:prstClr val="black"/>
                </a:solidFill>
                <a:cs typeface="Arial" pitchFamily="34" charset="0"/>
              </a:rPr>
              <a:t>Pencairan DK</a:t>
            </a:r>
          </a:p>
        </p:txBody>
      </p:sp>
      <p:sp>
        <p:nvSpPr>
          <p:cNvPr id="28" name="Rectangle 33"/>
          <p:cNvSpPr>
            <a:spLocks noChangeArrowheads="1"/>
          </p:cNvSpPr>
          <p:nvPr/>
        </p:nvSpPr>
        <p:spPr bwMode="auto">
          <a:xfrm>
            <a:off x="699635" y="1977838"/>
            <a:ext cx="1493837" cy="136525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solidFill>
                  <a:prstClr val="black"/>
                </a:solidFill>
                <a:cs typeface="Arial" pitchFamily="34" charset="0"/>
              </a:rPr>
              <a:t>PJPK menerbitkan draft:</a:t>
            </a:r>
          </a:p>
        </p:txBody>
      </p:sp>
      <p:sp>
        <p:nvSpPr>
          <p:cNvPr id="29" name="TextBox 34"/>
          <p:cNvSpPr txBox="1">
            <a:spLocks noChangeArrowheads="1"/>
          </p:cNvSpPr>
          <p:nvPr/>
        </p:nvSpPr>
        <p:spPr bwMode="auto">
          <a:xfrm>
            <a:off x="512310" y="2622363"/>
            <a:ext cx="208756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1450" indent="-171450" fontAlgn="base">
              <a:lnSpc>
                <a:spcPct val="120000"/>
              </a:lnSpc>
              <a:spcBef>
                <a:spcPts val="3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800" i="1">
                <a:solidFill>
                  <a:prstClr val="black"/>
                </a:solidFill>
                <a:cs typeface="Arial" pitchFamily="34" charset="0"/>
              </a:rPr>
              <a:t>dengan menggunakan Persetujuan Final  </a:t>
            </a:r>
            <a:r>
              <a:rPr lang="en-US" sz="800" b="1" i="1">
                <a:solidFill>
                  <a:prstClr val="black"/>
                </a:solidFill>
                <a:cs typeface="Arial" pitchFamily="34" charset="0"/>
              </a:rPr>
              <a:t>C  </a:t>
            </a:r>
            <a:r>
              <a:rPr lang="en-US" sz="800" i="1">
                <a:solidFill>
                  <a:prstClr val="black"/>
                </a:solidFill>
                <a:cs typeface="Arial" pitchFamily="34" charset="0"/>
              </a:rPr>
              <a:t>sebagai dasar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5646285" y="928501"/>
            <a:ext cx="2971800" cy="1952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1000" dirty="0" err="1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Pasal</a:t>
            </a:r>
            <a:r>
              <a:rPr lang="en-US" sz="1000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18 - 19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-76653" y="1368238"/>
            <a:ext cx="512763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050" b="1" dirty="0">
                <a:solidFill>
                  <a:prstClr val="black"/>
                </a:solidFill>
                <a:latin typeface="Arial Narrow"/>
                <a:ea typeface="ヒラギノ角ゴ ProN W3" charset="0"/>
                <a:cs typeface="Arial Narrow"/>
                <a:sym typeface="Lucida Grande" charset="0"/>
              </a:rPr>
              <a:t>PJPK:</a:t>
            </a:r>
          </a:p>
        </p:txBody>
      </p:sp>
      <p:sp>
        <p:nvSpPr>
          <p:cNvPr id="32" name="TextBox 31"/>
          <p:cNvSpPr txBox="1"/>
          <p:nvPr/>
        </p:nvSpPr>
        <p:spPr>
          <a:xfrm rot="16200000">
            <a:off x="-149678" y="4316226"/>
            <a:ext cx="787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050" b="1">
                <a:solidFill>
                  <a:prstClr val="black"/>
                </a:solidFill>
                <a:latin typeface="Arial Narrow"/>
                <a:ea typeface="ヒラギノ角ゴ ProN W3" charset="0"/>
                <a:cs typeface="Arial Narrow"/>
                <a:sym typeface="Lucida Grande" charset="0"/>
              </a:rPr>
              <a:t>Kemenkeu</a:t>
            </a:r>
            <a:endParaRPr lang="en-US" sz="1050" b="1" dirty="0">
              <a:solidFill>
                <a:prstClr val="black"/>
              </a:solidFill>
              <a:latin typeface="Arial Narrow"/>
              <a:ea typeface="ヒラギノ角ゴ ProN W3" charset="0"/>
              <a:cs typeface="Arial Narrow"/>
              <a:sym typeface="Lucida Grande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050722" y="2417576"/>
            <a:ext cx="2592388" cy="1431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88900" indent="-88900">
              <a:spcBef>
                <a:spcPts val="300"/>
              </a:spcBef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tentang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:</a:t>
            </a:r>
          </a:p>
          <a:p>
            <a:pPr marL="266700" lvl="1" indent="-171450">
              <a:spcBef>
                <a:spcPts val="300"/>
              </a:spcBef>
              <a:buFont typeface="+mj-lt"/>
              <a:buAutoNum type="romanLcPeriod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pendirian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BUPPKS</a:t>
            </a:r>
          </a:p>
          <a:p>
            <a:pPr marL="266700" lvl="1" indent="-171450">
              <a:spcBef>
                <a:spcPts val="300"/>
              </a:spcBef>
              <a:buFont typeface="+mj-lt"/>
              <a:buAutoNum type="romanLcPeriod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rencana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penandatanganan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PKS</a:t>
            </a:r>
          </a:p>
          <a:p>
            <a:pPr marL="92075" indent="-92075">
              <a:spcBef>
                <a:spcPts val="300"/>
              </a:spcBef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lampiran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:</a:t>
            </a:r>
          </a:p>
          <a:p>
            <a:pPr marL="266700" lvl="1" indent="-165100">
              <a:spcBef>
                <a:spcPts val="300"/>
              </a:spcBef>
              <a:buFont typeface="Courier New"/>
              <a:buChar char="o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akta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pendirian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BUPPKS</a:t>
            </a:r>
          </a:p>
          <a:p>
            <a:pPr marL="266700" lvl="1" indent="-165100">
              <a:spcBef>
                <a:spcPts val="300"/>
              </a:spcBef>
              <a:buFont typeface="Courier New"/>
              <a:buChar char="o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bukti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penyetoran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BUPL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dalam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saham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BUPPKS</a:t>
            </a:r>
          </a:p>
          <a:p>
            <a:pPr marL="266700" lvl="1" indent="-165100">
              <a:spcBef>
                <a:spcPts val="300"/>
              </a:spcBef>
              <a:buFont typeface="Courier New"/>
              <a:buChar char="o"/>
              <a:defRPr/>
            </a:pP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draft final PKS,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dilampiri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dengan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draft final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Dokumen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Persetujuan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Pemberian</a:t>
            </a:r>
            <a:r>
              <a:rPr lang="en-US" sz="80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Dukungan Kelayakan</a:t>
            </a:r>
            <a:r>
              <a:rPr lang="en-US" sz="800" b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endParaRPr lang="en-US" sz="800" b="1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14560" y="5065526"/>
            <a:ext cx="2894012" cy="1389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Berisi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konfirmasi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Menteri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Keuangan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tentang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telah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berlakunya</a:t>
            </a:r>
            <a:r>
              <a:rPr lang="en-US" sz="80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  Dokumen Persetujuan Pemberian Dukungan </a:t>
            </a:r>
            <a:r>
              <a:rPr lang="en-US" sz="800" b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Kelayakan</a:t>
            </a:r>
            <a:r>
              <a:rPr lang="en-US" sz="800" b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memuat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minimal:</a:t>
            </a:r>
          </a:p>
          <a:p>
            <a:pPr marL="182563" lvl="1" indent="-80963">
              <a:lnSpc>
                <a:spcPct val="120000"/>
              </a:lnSpc>
              <a:spcBef>
                <a:spcPts val="300"/>
              </a:spcBef>
              <a:buFont typeface="Courier New"/>
              <a:buChar char="o"/>
              <a:defRPr/>
            </a:pPr>
            <a:r>
              <a:rPr lang="en-US" sz="80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jumlah</a:t>
            </a:r>
            <a:r>
              <a:rPr lang="en-US" sz="80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DK sesuai Dokumen Persetujuan Pemberian Dukungan Kelayakan</a:t>
            </a:r>
            <a:r>
              <a:rPr lang="en-US" sz="800" b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;</a:t>
            </a:r>
            <a:endParaRPr lang="en-US" sz="800" b="1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  <a:p>
            <a:pPr marL="182563" lvl="1" indent="-80963">
              <a:lnSpc>
                <a:spcPct val="120000"/>
              </a:lnSpc>
              <a:spcBef>
                <a:spcPts val="300"/>
              </a:spcBef>
              <a:buFont typeface="Courier New"/>
              <a:buChar char="o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waktu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syarat</a:t>
            </a:r>
            <a:r>
              <a:rPr lang="en-US" sz="80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pembayaran DK sesuai Dokumen Persetujuan Pemberian Dukungan Kelayakan;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  <a:p>
            <a:pPr marL="101600" lvl="1">
              <a:lnSpc>
                <a:spcPct val="120000"/>
              </a:lnSpc>
              <a:spcBef>
                <a:spcPts val="300"/>
              </a:spcBef>
              <a:defRPr/>
            </a:pPr>
            <a:r>
              <a:rPr lang="en-US" sz="800" b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   </a:t>
            </a:r>
            <a:endParaRPr lang="en-US" sz="800" b="1" dirty="0">
              <a:solidFill>
                <a:srgbClr val="FF0000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1610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1920"/>
            <a:ext cx="7886700" cy="534193"/>
          </a:xfrm>
        </p:spPr>
        <p:txBody>
          <a:bodyPr/>
          <a:lstStyle/>
          <a:p>
            <a:r>
              <a:rPr lang="id-ID" sz="32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Proses Pencairan Dukungan Kelayakan (VGF)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EE9F-40C8-410E-9B11-00BB4E53EA38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67544" y="1066801"/>
            <a:ext cx="8077200" cy="4981575"/>
            <a:chOff x="609600" y="1066800"/>
            <a:chExt cx="8077200" cy="4981277"/>
          </a:xfrm>
        </p:grpSpPr>
        <p:sp>
          <p:nvSpPr>
            <p:cNvPr id="5" name="Rectangle 4"/>
            <p:cNvSpPr/>
            <p:nvPr/>
          </p:nvSpPr>
          <p:spPr>
            <a:xfrm>
              <a:off x="3429000" y="2285927"/>
              <a:ext cx="1371600" cy="685759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b="1" dirty="0">
                  <a:solidFill>
                    <a:schemeClr val="tx1"/>
                  </a:solidFill>
                  <a:latin typeface="Arial Narrow" pitchFamily="34" charset="0"/>
                </a:rPr>
                <a:t>Badan Usaha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6781800" y="2271641"/>
              <a:ext cx="1524000" cy="712744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Kementerian Teknis-KPA</a:t>
              </a:r>
              <a:endParaRPr lang="id-ID" b="1">
                <a:solidFill>
                  <a:schemeClr val="tx1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6781800" y="3809836"/>
              <a:ext cx="1524000" cy="685759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b="1" dirty="0">
                  <a:solidFill>
                    <a:schemeClr val="tx1"/>
                  </a:solidFill>
                  <a:latin typeface="Arial Narrow" pitchFamily="34" charset="0"/>
                </a:rPr>
                <a:t>KPPN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6781800" y="5257549"/>
              <a:ext cx="1524000" cy="685759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b="1" dirty="0">
                  <a:solidFill>
                    <a:schemeClr val="tx1"/>
                  </a:solidFill>
                  <a:latin typeface="Arial Narrow" pitchFamily="34" charset="0"/>
                </a:rPr>
                <a:t>BANK Operasional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609600" y="2285927"/>
              <a:ext cx="1143000" cy="609564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PJPK</a:t>
              </a:r>
              <a:endParaRPr lang="id-ID" b="1">
                <a:solidFill>
                  <a:schemeClr val="tx1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rot="10800000">
              <a:off x="1752600" y="2514513"/>
              <a:ext cx="1697038" cy="1588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Flowchart: Document 10"/>
            <p:cNvSpPr/>
            <p:nvPr/>
          </p:nvSpPr>
          <p:spPr>
            <a:xfrm>
              <a:off x="2286000" y="1142995"/>
              <a:ext cx="1752600" cy="1142932"/>
            </a:xfrm>
            <a:prstGeom prst="flowChartDocument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 dirty="0">
                <a:solidFill>
                  <a:schemeClr val="tx1"/>
                </a:solidFill>
                <a:latin typeface="Arial Narrow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en-US" sz="1200" dirty="0" err="1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Bukti</a:t>
              </a:r>
              <a:r>
                <a:rPr lang="en-US" sz="1200" dirty="0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 </a:t>
              </a:r>
              <a:r>
                <a:rPr lang="en-US" sz="1200" dirty="0" err="1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Pencapaian</a:t>
              </a:r>
              <a:r>
                <a:rPr lang="en-US" sz="1200" dirty="0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 </a:t>
              </a:r>
              <a:r>
                <a:rPr lang="en-US" sz="1200" dirty="0" err="1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Kinerja</a:t>
              </a:r>
              <a:r>
                <a:rPr lang="en-US" sz="1200" dirty="0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 </a:t>
              </a:r>
              <a:r>
                <a:rPr lang="en-US" sz="1200" dirty="0" err="1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dan</a:t>
              </a:r>
              <a:r>
                <a:rPr lang="en-US" sz="1200" dirty="0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 </a:t>
              </a:r>
              <a:r>
                <a:rPr lang="en-US" sz="1200" dirty="0" err="1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Hasil</a:t>
              </a:r>
              <a:r>
                <a:rPr lang="en-US" sz="1200" dirty="0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 </a:t>
              </a:r>
              <a:r>
                <a:rPr lang="en-US" sz="1200" dirty="0" err="1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Verifikasi</a:t>
              </a:r>
              <a:r>
                <a:rPr lang="en-US" sz="1200" dirty="0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 </a:t>
              </a:r>
              <a:r>
                <a:rPr lang="en-US" sz="1200" dirty="0" err="1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Konsultan</a:t>
              </a:r>
              <a:r>
                <a:rPr lang="en-US" sz="1200" dirty="0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 </a:t>
              </a:r>
              <a:r>
                <a:rPr lang="en-US" sz="1200" dirty="0" err="1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Independen</a:t>
              </a:r>
              <a:endParaRPr lang="id-ID" dirty="0">
                <a:solidFill>
                  <a:schemeClr val="tx1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1752600" y="2743100"/>
              <a:ext cx="1676400" cy="1588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lowchart: Document 12"/>
            <p:cNvSpPr/>
            <p:nvPr/>
          </p:nvSpPr>
          <p:spPr>
            <a:xfrm>
              <a:off x="838200" y="3047881"/>
              <a:ext cx="1828800" cy="1066736"/>
            </a:xfrm>
            <a:prstGeom prst="flowChartDocument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>
                <a:solidFill>
                  <a:schemeClr val="tx1"/>
                </a:solidFill>
                <a:latin typeface="Arial Narrow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en-US" sz="1200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Persetujuan PJPK atas Hasil Verifikasi Konsultan Independen</a:t>
              </a:r>
              <a:endParaRPr lang="id-ID">
                <a:solidFill>
                  <a:schemeClr val="tx1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14" name="Flowchart: Document 13"/>
            <p:cNvSpPr/>
            <p:nvPr/>
          </p:nvSpPr>
          <p:spPr>
            <a:xfrm>
              <a:off x="5105400" y="1828754"/>
              <a:ext cx="865188" cy="573054"/>
            </a:xfrm>
            <a:prstGeom prst="flowChartDocumen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1200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Tagihan VGF</a:t>
              </a:r>
              <a:endParaRPr lang="id-ID">
                <a:solidFill>
                  <a:schemeClr val="tx1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cxnSp>
          <p:nvCxnSpPr>
            <p:cNvPr id="15" name="Straight Arrow Connector 14"/>
            <p:cNvCxnSpPr>
              <a:stCxn id="5" idx="3"/>
              <a:endCxn id="6" idx="1"/>
            </p:cNvCxnSpPr>
            <p:nvPr/>
          </p:nvCxnSpPr>
          <p:spPr>
            <a:xfrm flipV="1">
              <a:off x="4800600" y="2627220"/>
              <a:ext cx="1981200" cy="1587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4191000" y="3124077"/>
              <a:ext cx="2514600" cy="29240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prstDash val="sysDash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defRPr/>
              </a:pPr>
              <a:r>
                <a:rPr lang="id-ID" sz="1600" b="1" dirty="0">
                  <a:latin typeface="Arial Narrow" pitchFamily="34" charset="0"/>
                </a:rPr>
                <a:t>Lampiran</a:t>
              </a:r>
              <a:r>
                <a:rPr lang="en-US" sz="1600" b="1" dirty="0">
                  <a:latin typeface="Arial Narrow" pitchFamily="34" charset="0"/>
                </a:rPr>
                <a:t> </a:t>
              </a:r>
              <a:r>
                <a:rPr lang="en-US" sz="1600" b="1" dirty="0" err="1">
                  <a:latin typeface="Arial Narrow" pitchFamily="34" charset="0"/>
                </a:rPr>
                <a:t>tagihan</a:t>
              </a:r>
              <a:r>
                <a:rPr lang="en-US" sz="1600" b="1" dirty="0">
                  <a:latin typeface="Arial Narrow" pitchFamily="34" charset="0"/>
                </a:rPr>
                <a:t> VGF</a:t>
              </a:r>
              <a:r>
                <a:rPr lang="id-ID" sz="1400" dirty="0">
                  <a:latin typeface="Arial Narrow" pitchFamily="34" charset="0"/>
                </a:rPr>
                <a:t>:</a:t>
              </a:r>
            </a:p>
            <a:p>
              <a:pPr marL="173038" indent="-173038">
                <a:buFontTx/>
                <a:buAutoNum type="arabicPeriod"/>
                <a:defRPr/>
              </a:pPr>
              <a:r>
                <a:rPr lang="id-ID" sz="1400" dirty="0">
                  <a:latin typeface="Arial Narrow" pitchFamily="34" charset="0"/>
                </a:rPr>
                <a:t>Perjanjian Kerja Sama</a:t>
              </a:r>
            </a:p>
            <a:p>
              <a:pPr marL="173038" indent="-173038">
                <a:buFontTx/>
                <a:buAutoNum type="arabicPeriod"/>
                <a:defRPr/>
              </a:pPr>
              <a:r>
                <a:rPr lang="id-ID" sz="1400" dirty="0">
                  <a:latin typeface="Arial Narrow" pitchFamily="34" charset="0"/>
                </a:rPr>
                <a:t>Surat Dukungan Kelayakan</a:t>
              </a:r>
            </a:p>
            <a:p>
              <a:pPr marL="173038" indent="-173038">
                <a:buFontTx/>
                <a:buAutoNum type="arabicPeriod"/>
                <a:defRPr/>
              </a:pPr>
              <a:r>
                <a:rPr lang="id-ID" sz="1400" dirty="0">
                  <a:latin typeface="Arial Narrow" pitchFamily="34" charset="0"/>
                </a:rPr>
                <a:t>Ringkasan Terms &amp; Conditions VGF</a:t>
              </a:r>
            </a:p>
            <a:p>
              <a:pPr marL="173038" indent="-173038">
                <a:buFontTx/>
                <a:buAutoNum type="arabicPeriod"/>
                <a:defRPr/>
              </a:pPr>
              <a:r>
                <a:rPr lang="id-ID" sz="1400" dirty="0">
                  <a:latin typeface="Arial Narrow" pitchFamily="34" charset="0"/>
                </a:rPr>
                <a:t>Bukti pencapaian kinerja yang telah diverifikasi</a:t>
              </a:r>
            </a:p>
            <a:p>
              <a:pPr marL="173038" indent="-173038">
                <a:buFontTx/>
                <a:buAutoNum type="arabicPeriod"/>
                <a:defRPr/>
              </a:pPr>
              <a:r>
                <a:rPr lang="id-ID" sz="1400" dirty="0">
                  <a:latin typeface="Arial Narrow" pitchFamily="34" charset="0"/>
                </a:rPr>
                <a:t>Persetujuan PJPK atas hasil verifikasi</a:t>
              </a:r>
            </a:p>
            <a:p>
              <a:pPr marL="173038" indent="-173038">
                <a:buFontTx/>
                <a:buAutoNum type="arabicPeriod"/>
                <a:defRPr/>
              </a:pPr>
              <a:r>
                <a:rPr lang="id-ID" sz="1400" dirty="0">
                  <a:latin typeface="Arial Narrow" pitchFamily="34" charset="0"/>
                </a:rPr>
                <a:t>Surat Pernyataan dari PPP Co bahwa pencapaian kinerja adalah benar dan dapat dipertanggungjawabkan</a:t>
              </a:r>
            </a:p>
          </p:txBody>
        </p:sp>
        <p:cxnSp>
          <p:nvCxnSpPr>
            <p:cNvPr id="17" name="Straight Arrow Connector 16"/>
            <p:cNvCxnSpPr>
              <a:stCxn id="6" idx="2"/>
              <a:endCxn id="7" idx="0"/>
            </p:cNvCxnSpPr>
            <p:nvPr/>
          </p:nvCxnSpPr>
          <p:spPr>
            <a:xfrm rot="16200000" flipH="1">
              <a:off x="7131075" y="3397111"/>
              <a:ext cx="825451" cy="0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Flowchart: Document 17"/>
            <p:cNvSpPr/>
            <p:nvPr/>
          </p:nvSpPr>
          <p:spPr>
            <a:xfrm>
              <a:off x="7669213" y="3124077"/>
              <a:ext cx="865187" cy="573054"/>
            </a:xfrm>
            <a:prstGeom prst="flowChartDocument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SPM</a:t>
              </a:r>
              <a:endParaRPr lang="id-ID">
                <a:solidFill>
                  <a:schemeClr val="tx1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cxnSp>
          <p:nvCxnSpPr>
            <p:cNvPr id="19" name="Straight Arrow Connector 18"/>
            <p:cNvCxnSpPr>
              <a:endCxn id="8" idx="0"/>
            </p:cNvCxnSpPr>
            <p:nvPr/>
          </p:nvCxnSpPr>
          <p:spPr>
            <a:xfrm rot="5400000">
              <a:off x="7163617" y="4877366"/>
              <a:ext cx="761954" cy="1588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Flowchart: Document 19"/>
            <p:cNvSpPr/>
            <p:nvPr/>
          </p:nvSpPr>
          <p:spPr>
            <a:xfrm>
              <a:off x="7669213" y="4647986"/>
              <a:ext cx="865187" cy="573054"/>
            </a:xfrm>
            <a:prstGeom prst="flowChartDocument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SP2D</a:t>
              </a:r>
              <a:endParaRPr lang="id-ID">
                <a:solidFill>
                  <a:schemeClr val="tx1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85800" y="4647986"/>
              <a:ext cx="2286000" cy="1169918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defRPr/>
              </a:pPr>
              <a:r>
                <a:rPr lang="id-ID" sz="1000" dirty="0">
                  <a:latin typeface="Arial Narrow" pitchFamily="34" charset="0"/>
                </a:rPr>
                <a:t>Keterangan:</a:t>
              </a:r>
            </a:p>
            <a:p>
              <a:pPr marL="173038" indent="-173038">
                <a:buFontTx/>
                <a:buAutoNum type="arabicPeriod"/>
                <a:defRPr/>
              </a:pPr>
              <a:r>
                <a:rPr lang="id-ID" sz="1000" dirty="0">
                  <a:latin typeface="Arial Narrow" pitchFamily="34" charset="0"/>
                </a:rPr>
                <a:t>KPA = Kuasa Pengguna Anggaran</a:t>
              </a:r>
            </a:p>
            <a:p>
              <a:pPr marL="173038" indent="-173038">
                <a:buFontTx/>
                <a:buAutoNum type="arabicPeriod"/>
                <a:defRPr/>
              </a:pPr>
              <a:r>
                <a:rPr lang="id-ID" sz="1000" dirty="0">
                  <a:latin typeface="Arial Narrow" pitchFamily="34" charset="0"/>
                </a:rPr>
                <a:t>PPK = Pejabat Pembuat Komitmen</a:t>
              </a:r>
            </a:p>
            <a:p>
              <a:pPr marL="173038" indent="-173038">
                <a:buFontTx/>
                <a:buAutoNum type="arabicPeriod"/>
                <a:defRPr/>
              </a:pPr>
              <a:r>
                <a:rPr lang="id-ID" sz="1000" dirty="0">
                  <a:latin typeface="Arial Narrow" pitchFamily="34" charset="0"/>
                </a:rPr>
                <a:t>KPPN = Kantor Pelayanan Perbendaharaan Nasional</a:t>
              </a:r>
            </a:p>
            <a:p>
              <a:pPr marL="173038" indent="-173038">
                <a:buFontTx/>
                <a:buAutoNum type="arabicPeriod"/>
                <a:defRPr/>
              </a:pPr>
              <a:r>
                <a:rPr lang="id-ID" sz="1000" dirty="0">
                  <a:latin typeface="Arial Narrow" pitchFamily="34" charset="0"/>
                </a:rPr>
                <a:t>SPM = Surat Perintah Membayar</a:t>
              </a:r>
            </a:p>
            <a:p>
              <a:pPr marL="173038" indent="-173038">
                <a:buFontTx/>
                <a:buAutoNum type="arabicPeriod"/>
                <a:defRPr/>
              </a:pPr>
              <a:r>
                <a:rPr lang="id-ID" sz="1000" dirty="0">
                  <a:latin typeface="Arial Narrow" pitchFamily="34" charset="0"/>
                </a:rPr>
                <a:t>SP2D = Surat Perintah Pencairan Dana</a:t>
              </a:r>
            </a:p>
          </p:txBody>
        </p:sp>
        <p:cxnSp>
          <p:nvCxnSpPr>
            <p:cNvPr id="22" name="Shape 25"/>
            <p:cNvCxnSpPr>
              <a:stCxn id="8" idx="2"/>
            </p:cNvCxnSpPr>
            <p:nvPr/>
          </p:nvCxnSpPr>
          <p:spPr>
            <a:xfrm rot="5400000" flipH="1">
              <a:off x="4229189" y="2628697"/>
              <a:ext cx="2971622" cy="3657600"/>
            </a:xfrm>
            <a:prstGeom prst="bentConnector4">
              <a:avLst>
                <a:gd name="adj1" fmla="val -7692"/>
                <a:gd name="adj2" fmla="val 100028"/>
              </a:avLst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Flowchart: Document 22"/>
            <p:cNvSpPr/>
            <p:nvPr/>
          </p:nvSpPr>
          <p:spPr>
            <a:xfrm>
              <a:off x="2895600" y="3886031"/>
              <a:ext cx="865188" cy="573054"/>
            </a:xfrm>
            <a:prstGeom prst="flowChartDocument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>
                  <a:solidFill>
                    <a:schemeClr val="tx1"/>
                  </a:solidFill>
                  <a:latin typeface="Arial Narrow" pitchFamily="34" charset="0"/>
                  <a:cs typeface="Arial" pitchFamily="34" charset="0"/>
                </a:rPr>
                <a:t>VGF</a:t>
              </a:r>
              <a:endParaRPr lang="id-ID">
                <a:solidFill>
                  <a:schemeClr val="tx1"/>
                </a:solidFill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3886200" y="1066800"/>
              <a:ext cx="304800" cy="30478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>
                  <a:solidFill>
                    <a:srgbClr val="000000"/>
                  </a:solidFill>
                  <a:latin typeface="Arial Narrow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2438400" y="2971686"/>
              <a:ext cx="304800" cy="30478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>
                  <a:solidFill>
                    <a:srgbClr val="000000"/>
                  </a:solidFill>
                  <a:latin typeface="Arial Narrow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26" name="Oval 25"/>
            <p:cNvSpPr/>
            <p:nvPr/>
          </p:nvSpPr>
          <p:spPr>
            <a:xfrm>
              <a:off x="5867400" y="1676364"/>
              <a:ext cx="304800" cy="30478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>
                  <a:solidFill>
                    <a:srgbClr val="000000"/>
                  </a:solidFill>
                  <a:latin typeface="Arial Narrow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27" name="Oval 26"/>
            <p:cNvSpPr/>
            <p:nvPr/>
          </p:nvSpPr>
          <p:spPr>
            <a:xfrm>
              <a:off x="8382000" y="2971686"/>
              <a:ext cx="304800" cy="30478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>
                  <a:solidFill>
                    <a:srgbClr val="000000"/>
                  </a:solidFill>
                  <a:latin typeface="Arial Narrow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28" name="Oval 27"/>
            <p:cNvSpPr/>
            <p:nvPr/>
          </p:nvSpPr>
          <p:spPr>
            <a:xfrm>
              <a:off x="8382000" y="4495595"/>
              <a:ext cx="304800" cy="30478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>
                  <a:solidFill>
                    <a:srgbClr val="000000"/>
                  </a:solidFill>
                  <a:latin typeface="Arial Narrow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29" name="Oval 28"/>
            <p:cNvSpPr/>
            <p:nvPr/>
          </p:nvSpPr>
          <p:spPr>
            <a:xfrm>
              <a:off x="3505200" y="3733640"/>
              <a:ext cx="304800" cy="30478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>
                  <a:solidFill>
                    <a:srgbClr val="000000"/>
                  </a:solidFill>
                  <a:latin typeface="Arial Narrow" pitchFamily="34" charset="0"/>
                  <a:cs typeface="Arial" pitchFamily="34" charset="0"/>
                </a:rPr>
                <a:t>6</a:t>
              </a:r>
            </a:p>
          </p:txBody>
        </p:sp>
        <p:sp>
          <p:nvSpPr>
            <p:cNvPr id="30" name="Oval 29"/>
            <p:cNvSpPr/>
            <p:nvPr/>
          </p:nvSpPr>
          <p:spPr>
            <a:xfrm>
              <a:off x="6477000" y="3047881"/>
              <a:ext cx="304800" cy="30478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>
                  <a:solidFill>
                    <a:srgbClr val="000000"/>
                  </a:solidFill>
                  <a:latin typeface="Arial Narrow" pitchFamily="34" charset="0"/>
                  <a:cs typeface="Arial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71136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819-A4B9-45B3-9A10-CFB97357EA53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3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0538467"/>
              </p:ext>
            </p:extLst>
          </p:nvPr>
        </p:nvGraphicFramePr>
        <p:xfrm>
          <a:off x="166255" y="2956214"/>
          <a:ext cx="7289800" cy="1222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1369446" y="3120725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en-US" sz="5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2880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EE9F-40C8-410E-9B11-00BB4E53EA3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70165" y="1387962"/>
            <a:ext cx="8245185" cy="41857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 err="1" smtClean="0"/>
              <a:t>Kontribusi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</a:t>
            </a:r>
            <a:r>
              <a:rPr lang="en-US" sz="2000" dirty="0" err="1" smtClean="0"/>
              <a:t>Pusat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sebagian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konstruksi</a:t>
            </a:r>
            <a:r>
              <a:rPr lang="en-US" sz="2000" dirty="0" smtClean="0"/>
              <a:t>, yang </a:t>
            </a:r>
            <a:r>
              <a:rPr lang="en-US" sz="2000" dirty="0" err="1" smtClean="0"/>
              <a:t>diberikan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</a:t>
            </a:r>
            <a:r>
              <a:rPr lang="en-US" sz="2000" dirty="0" err="1" smtClean="0"/>
              <a:t>proyek</a:t>
            </a:r>
            <a:r>
              <a:rPr lang="en-US" sz="2000" dirty="0" smtClean="0"/>
              <a:t> KPBU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rangka</a:t>
            </a:r>
            <a:r>
              <a:rPr lang="en-US" sz="2000" dirty="0" smtClean="0"/>
              <a:t> </a:t>
            </a:r>
            <a:r>
              <a:rPr lang="en-US" sz="2000" dirty="0" err="1" smtClean="0"/>
              <a:t>meningkatkan</a:t>
            </a:r>
            <a:r>
              <a:rPr lang="en-US" sz="2000" dirty="0" smtClean="0"/>
              <a:t> </a:t>
            </a:r>
            <a:r>
              <a:rPr lang="en-US" sz="2000" dirty="0" err="1" smtClean="0"/>
              <a:t>kelayakan</a:t>
            </a:r>
            <a:r>
              <a:rPr lang="en-US" sz="2000" dirty="0" smtClean="0"/>
              <a:t> </a:t>
            </a:r>
            <a:r>
              <a:rPr lang="en-US" sz="2000" dirty="0" err="1" smtClean="0"/>
              <a:t>finansial</a:t>
            </a:r>
            <a:r>
              <a:rPr lang="en-US" sz="2000" dirty="0" smtClean="0"/>
              <a:t> </a:t>
            </a:r>
            <a:r>
              <a:rPr lang="en-US" sz="2000" dirty="0" err="1" smtClean="0"/>
              <a:t>proyek</a:t>
            </a:r>
            <a:endParaRPr lang="en-US" sz="2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 err="1" smtClean="0"/>
              <a:t>Dasar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: PMK 223/2012 </a:t>
            </a:r>
            <a:r>
              <a:rPr lang="en-US" sz="2000" dirty="0" err="1" smtClean="0"/>
              <a:t>dan</a:t>
            </a:r>
            <a:r>
              <a:rPr lang="en-US" sz="2000" dirty="0" smtClean="0"/>
              <a:t> PMK 143/2013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 err="1" smtClean="0"/>
              <a:t>Dukungan</a:t>
            </a:r>
            <a:r>
              <a:rPr lang="en-US" sz="2000" dirty="0" smtClean="0"/>
              <a:t> </a:t>
            </a:r>
            <a:r>
              <a:rPr lang="en-US" sz="2000" dirty="0" err="1" smtClean="0"/>
              <a:t>Kelayakan</a:t>
            </a:r>
            <a:r>
              <a:rPr lang="en-US" sz="2000" dirty="0" smtClean="0"/>
              <a:t> </a:t>
            </a:r>
            <a:r>
              <a:rPr lang="en-US" sz="2000" dirty="0" err="1" smtClean="0"/>
              <a:t>diberikan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bentuk</a:t>
            </a:r>
            <a:r>
              <a:rPr lang="en-US" sz="2000" dirty="0" smtClean="0"/>
              <a:t> </a:t>
            </a:r>
            <a:r>
              <a:rPr lang="en-US" sz="2000" dirty="0" err="1" smtClean="0"/>
              <a:t>tunai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</a:t>
            </a:r>
            <a:r>
              <a:rPr lang="en-US" sz="2000" dirty="0" err="1" smtClean="0"/>
              <a:t>proyek</a:t>
            </a:r>
            <a:r>
              <a:rPr lang="en-US" sz="2000" dirty="0" smtClean="0"/>
              <a:t> KPBU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porsi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mendominasi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konstruksi</a:t>
            </a:r>
            <a:r>
              <a:rPr lang="en-US" sz="2000" dirty="0" smtClean="0"/>
              <a:t> (max 49%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konstruksi</a:t>
            </a:r>
            <a:r>
              <a:rPr lang="en-US" sz="2000" dirty="0" smtClean="0"/>
              <a:t>)</a:t>
            </a:r>
          </a:p>
          <a:p>
            <a: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id-ID" sz="2000" dirty="0" err="1"/>
              <a:t>Dalam</a:t>
            </a:r>
            <a:r>
              <a:rPr lang="en-US" altLang="id-ID" sz="2000" dirty="0"/>
              <a:t> </a:t>
            </a:r>
            <a:r>
              <a:rPr lang="en-US" altLang="id-ID" sz="2000" dirty="0" err="1"/>
              <a:t>rangka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meningkatkan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kredibilitas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penjaminannya</a:t>
            </a:r>
            <a:r>
              <a:rPr lang="en-US" altLang="id-ID" sz="2000" dirty="0"/>
              <a:t>, PT PII </a:t>
            </a:r>
            <a:r>
              <a:rPr lang="en-US" altLang="id-ID" sz="2000" dirty="0" err="1"/>
              <a:t>melakukan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kerjasama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dengan</a:t>
            </a:r>
            <a:r>
              <a:rPr lang="en-US" altLang="id-ID" sz="2000" dirty="0"/>
              <a:t> Multilateral Development Agency (MDA) </a:t>
            </a:r>
            <a:r>
              <a:rPr lang="en-US" altLang="id-ID" sz="2000" dirty="0" err="1"/>
              <a:t>ataupun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pihak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lainnya</a:t>
            </a:r>
            <a:endParaRPr lang="en-US" altLang="id-ID" sz="2000" dirty="0"/>
          </a:p>
          <a:p>
            <a: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id-ID" sz="2000" dirty="0" err="1"/>
              <a:t>Dalam</a:t>
            </a:r>
            <a:r>
              <a:rPr lang="en-US" altLang="id-ID" sz="2000" dirty="0"/>
              <a:t> </a:t>
            </a:r>
            <a:r>
              <a:rPr lang="en-US" altLang="id-ID" sz="2000" dirty="0" err="1"/>
              <a:t>hal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diperlukan</a:t>
            </a:r>
            <a:r>
              <a:rPr lang="en-US" altLang="id-ID" sz="2000" dirty="0"/>
              <a:t>, </a:t>
            </a:r>
            <a:r>
              <a:rPr lang="en-US" altLang="id-ID" sz="2000" dirty="0" err="1"/>
              <a:t>Menteri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Keuangan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akan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memberikan</a:t>
            </a:r>
            <a:r>
              <a:rPr lang="en-US" altLang="id-ID" sz="2000" dirty="0"/>
              <a:t> counter guarantee </a:t>
            </a:r>
            <a:r>
              <a:rPr lang="en-US" altLang="id-ID" sz="2000" dirty="0" err="1"/>
              <a:t>guna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mendukung</a:t>
            </a:r>
            <a:r>
              <a:rPr lang="en-US" altLang="id-ID" sz="2000" dirty="0"/>
              <a:t> </a:t>
            </a:r>
            <a:r>
              <a:rPr lang="en-US" altLang="id-ID" sz="2000" dirty="0" err="1"/>
              <a:t>kerjasama</a:t>
            </a:r>
            <a:r>
              <a:rPr lang="en-US" altLang="id-ID" sz="2000" dirty="0"/>
              <a:t> PT PII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Penjaminan</a:t>
            </a:r>
            <a:r>
              <a:rPr lang="en-US" sz="28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Pemerintah</a:t>
            </a:r>
            <a:endParaRPr lang="en-US" sz="2800" dirty="0">
              <a:solidFill>
                <a:schemeClr val="bg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5230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2907" y="1535052"/>
            <a:ext cx="8229600" cy="30685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819-A4B9-45B3-9A10-CFB97357EA53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978445"/>
            <a:ext cx="9144000" cy="37850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 err="1" smtClean="0">
                <a:solidFill>
                  <a:srgbClr val="7030A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Jenis</a:t>
            </a:r>
            <a:r>
              <a:rPr lang="en-US" sz="2400" dirty="0" smtClean="0">
                <a:solidFill>
                  <a:srgbClr val="7030A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Pengembalian</a:t>
            </a:r>
            <a:r>
              <a:rPr lang="en-US" sz="2400" dirty="0" smtClean="0">
                <a:solidFill>
                  <a:srgbClr val="7030A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Investasi</a:t>
            </a:r>
            <a:r>
              <a:rPr lang="en-US" sz="2400" dirty="0" smtClean="0">
                <a:solidFill>
                  <a:srgbClr val="7030A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Proyek</a:t>
            </a:r>
            <a:r>
              <a:rPr lang="en-US" sz="2400" dirty="0" smtClean="0">
                <a:solidFill>
                  <a:srgbClr val="7030A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KPBU</a:t>
            </a:r>
            <a:endParaRPr lang="en-US" sz="2400" dirty="0">
              <a:solidFill>
                <a:srgbClr val="7030A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2907" y="1678711"/>
            <a:ext cx="8229600" cy="4864667"/>
          </a:xfrm>
          <a:prstGeom prst="rect">
            <a:avLst/>
          </a:prstGeom>
        </p:spPr>
        <p:txBody>
          <a:bodyPr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sz="15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Availability (based) Payment (</a:t>
            </a:r>
            <a:r>
              <a:rPr lang="en-US" sz="15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Pembayaran</a:t>
            </a:r>
            <a:r>
              <a:rPr lang="en-US" sz="15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Ketersediaan</a:t>
            </a:r>
            <a:r>
              <a:rPr lang="en-US" sz="15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b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Layanan</a:t>
            </a:r>
            <a:r>
              <a:rPr lang="en-US" sz="15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)/ AP</a:t>
            </a:r>
          </a:p>
          <a:p>
            <a:pPr marL="914400" lvl="1" indent="-338138" algn="just">
              <a:buFont typeface="Courier New" panose="02070309020205020404" pitchFamily="49" charset="0"/>
              <a:buChar char="o"/>
            </a:pP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Definisi</a:t>
            </a:r>
            <a:endParaRPr lang="en-US" sz="15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914400" indent="-225425" algn="just">
              <a:buFont typeface="Arial" panose="020B0604020202020204" pitchFamily="34" charset="0"/>
              <a:buNone/>
            </a:pP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adalah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pembayaran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secara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berkala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oleh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Menteri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/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Kepala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Lembaga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/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Kepala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Daerah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kepada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Badan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Usaha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Pelaksana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atas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tersedianya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layanan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Infrastruktur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yang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sesuai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dengan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kualitas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/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atau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kriteria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sebagaimana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ditentukan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dalam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Perjanjian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KPBU.</a:t>
            </a:r>
          </a:p>
          <a:p>
            <a:pPr marL="1027113" indent="-225425" algn="just">
              <a:buFont typeface="Arial" panose="020B0604020202020204" pitchFamily="34" charset="0"/>
              <a:buNone/>
            </a:pPr>
            <a:endParaRPr lang="en-US" sz="7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914400" lvl="1" indent="-338138" algn="just">
              <a:buFont typeface="Courier New" panose="02070309020205020404" pitchFamily="49" charset="0"/>
              <a:buChar char="o"/>
            </a:pP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Dasar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Hukum</a:t>
            </a:r>
            <a:endParaRPr lang="en-US" sz="15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1143000" indent="-225425"/>
            <a:r>
              <a:rPr lang="id-ID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Perpres 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38</a:t>
            </a:r>
            <a:r>
              <a:rPr lang="id-ID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/2015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tentang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KPBU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dalam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Penyediaan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Infrastruktur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 marL="1143000" indent="-225425"/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PMK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Nomor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190/PMK.08/2015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tentang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Pembayaran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Ketersediaan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Layanan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Dalam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Rangka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KPBU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dalam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Penyediaan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Infrastruktur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 marL="0" indent="0" algn="just">
              <a:buNone/>
            </a:pPr>
            <a:endParaRPr lang="en-US" sz="1200" b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514350" indent="-514350" algn="just">
              <a:buFont typeface="+mj-lt"/>
              <a:buAutoNum type="arabicPeriod" startAt="2"/>
            </a:pPr>
            <a:r>
              <a:rPr lang="en-US" sz="15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User (based) Payment</a:t>
            </a:r>
          </a:p>
          <a:p>
            <a:pPr marL="914400" lvl="1" indent="-338138" algn="just">
              <a:buFont typeface="Courier New" panose="02070309020205020404" pitchFamily="49" charset="0"/>
              <a:buChar char="o"/>
            </a:pP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Pengembalian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investasi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berdasarkan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penggunaan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aktual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atas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layanan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yang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tersedia</a:t>
            </a:r>
            <a:endParaRPr lang="en-US" sz="15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914400" lvl="1" indent="-338138" algn="just">
              <a:buFont typeface="Courier New" panose="02070309020205020404" pitchFamily="49" charset="0"/>
              <a:buChar char="o"/>
            </a:pP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Pihak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swasta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harus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menanggung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risiko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permintaan</a:t>
            </a:r>
            <a:endParaRPr lang="en-US" sz="15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914400" lvl="1" indent="-338138" algn="just">
              <a:buFont typeface="Courier New" panose="02070309020205020404" pitchFamily="49" charset="0"/>
              <a:buChar char="o"/>
            </a:pP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Pihak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swasta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biasanya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akan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meminta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tingkat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pengembalian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yang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lebih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tinggi</a:t>
            </a:r>
            <a:endParaRPr lang="en-US" sz="15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914400" lvl="1" indent="-338138" algn="just">
              <a:buFont typeface="Courier New" panose="02070309020205020404" pitchFamily="49" charset="0"/>
              <a:buChar char="o"/>
            </a:pP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Dasar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Hukum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: P</a:t>
            </a:r>
            <a:r>
              <a:rPr lang="id-ID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erpres 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38</a:t>
            </a:r>
            <a:r>
              <a:rPr lang="id-ID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/2015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tentang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KPBU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dalam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Penyediaan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Infrastruktur</a:t>
            </a:r>
            <a:r>
              <a:rPr lang="en-US" sz="15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 marL="914400" lvl="1" indent="-338138" algn="just">
              <a:buFont typeface="Courier New" panose="02070309020205020404" pitchFamily="49" charset="0"/>
              <a:buChar char="o"/>
            </a:pPr>
            <a:endParaRPr lang="en-US" sz="15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endParaRPr lang="en-US" sz="15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329386"/>
            <a:ext cx="9144000" cy="37850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Skema</a:t>
            </a:r>
            <a:r>
              <a:rPr lang="en-US" sz="28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Pengembalian</a:t>
            </a:r>
            <a:r>
              <a:rPr lang="en-US" sz="28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Investasi</a:t>
            </a:r>
            <a:r>
              <a:rPr lang="en-US" sz="28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dengan</a:t>
            </a:r>
            <a:r>
              <a:rPr lang="en-US" sz="2800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AP</a:t>
            </a:r>
            <a:endParaRPr lang="en-US" sz="2800" dirty="0">
              <a:solidFill>
                <a:schemeClr val="bg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955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443" y="33127"/>
            <a:ext cx="864035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Proses</a:t>
            </a:r>
            <a:r>
              <a:rPr lang="en-US" sz="3000" b="1" dirty="0" smtClean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Cambria Math" pitchFamily="18" charset="0"/>
              </a:rPr>
              <a:t>Bisnis</a:t>
            </a:r>
            <a:r>
              <a:rPr lang="en-US" sz="3000" b="1" dirty="0" smtClean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Cambria Math" pitchFamily="18" charset="0"/>
              </a:rPr>
              <a:t>Skema</a:t>
            </a:r>
            <a:r>
              <a:rPr lang="en-US" sz="3000" b="1" dirty="0" smtClean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Cambria Math" pitchFamily="18" charset="0"/>
              </a:rPr>
              <a:t> KPBU AP </a:t>
            </a:r>
            <a:r>
              <a:rPr lang="en-US" sz="3000" b="1" dirty="0" err="1" smtClean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Cambria Math" pitchFamily="18" charset="0"/>
              </a:rPr>
              <a:t>dan</a:t>
            </a:r>
            <a:r>
              <a:rPr lang="en-US" sz="3000" b="1" dirty="0" smtClean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3000" b="1" i="1" dirty="0" smtClean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Cambria Math" pitchFamily="18" charset="0"/>
              </a:rPr>
              <a:t>User Fee</a:t>
            </a:r>
            <a:endParaRPr lang="en-US" sz="3000" b="1" i="1" dirty="0">
              <a:solidFill>
                <a:schemeClr val="bg1"/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3" name="Rectangle 2"/>
          <p:cNvSpPr/>
          <p:nvPr>
            <p:custDataLst>
              <p:tags r:id="rId1"/>
            </p:custDataLst>
          </p:nvPr>
        </p:nvSpPr>
        <p:spPr bwMode="auto">
          <a:xfrm>
            <a:off x="11823" y="798928"/>
            <a:ext cx="4633509" cy="54262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30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4" name="Rectangle 3"/>
          <p:cNvSpPr/>
          <p:nvPr>
            <p:custDataLst>
              <p:tags r:id="rId2"/>
            </p:custDataLst>
          </p:nvPr>
        </p:nvSpPr>
        <p:spPr bwMode="auto">
          <a:xfrm>
            <a:off x="870858" y="2690738"/>
            <a:ext cx="1036320" cy="46958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tx1"/>
                </a:solidFill>
                <a:effectLst/>
                <a:latin typeface="+mj-lt"/>
              </a:rPr>
              <a:t>PT PII</a:t>
            </a:r>
          </a:p>
        </p:txBody>
      </p:sp>
      <p:sp>
        <p:nvSpPr>
          <p:cNvPr id="5" name="Rectangle 4"/>
          <p:cNvSpPr/>
          <p:nvPr>
            <p:custDataLst>
              <p:tags r:id="rId3"/>
            </p:custDataLst>
          </p:nvPr>
        </p:nvSpPr>
        <p:spPr bwMode="auto">
          <a:xfrm>
            <a:off x="851808" y="4138538"/>
            <a:ext cx="1229517" cy="5808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err="1" smtClean="0">
                <a:solidFill>
                  <a:schemeClr val="tx1"/>
                </a:solidFill>
                <a:effectLst/>
                <a:latin typeface="+mj-lt"/>
              </a:rPr>
              <a:t>Badan</a:t>
            </a:r>
            <a:r>
              <a:rPr lang="en-US" sz="1400" b="1" dirty="0" smtClean="0">
                <a:solidFill>
                  <a:schemeClr val="tx1"/>
                </a:solidFill>
                <a:effectLst/>
                <a:latin typeface="+mj-lt"/>
              </a:rPr>
              <a:t> Usaha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735279" y="1088496"/>
            <a:ext cx="1143000" cy="580848"/>
          </a:xfrm>
          <a:prstGeom prst="rect">
            <a:avLst/>
          </a:prstGeom>
          <a:solidFill>
            <a:srgbClr val="0070C0"/>
          </a:soli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err="1" smtClean="0">
                <a:solidFill>
                  <a:schemeClr val="bg1"/>
                </a:solidFill>
                <a:effectLst/>
                <a:latin typeface="+mj-lt"/>
              </a:rPr>
              <a:t>Kemenkeu</a:t>
            </a:r>
            <a:r>
              <a:rPr lang="en-US" sz="1400" b="1" dirty="0" smtClean="0">
                <a:solidFill>
                  <a:schemeClr val="bg1"/>
                </a:solidFill>
                <a:effectLst/>
                <a:latin typeface="+mj-lt"/>
              </a:rPr>
              <a:t> (APBN)</a:t>
            </a:r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 bwMode="auto">
          <a:xfrm>
            <a:off x="3366409" y="4138539"/>
            <a:ext cx="1104900" cy="59402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/>
                </a:solidFill>
                <a:effectLst/>
                <a:latin typeface="+mj-lt"/>
              </a:rPr>
              <a:t>PJPK</a:t>
            </a:r>
          </a:p>
        </p:txBody>
      </p:sp>
      <p:cxnSp>
        <p:nvCxnSpPr>
          <p:cNvPr id="8" name="Straight Arrow Connector 7"/>
          <p:cNvCxnSpPr>
            <a:endCxn id="5" idx="0"/>
          </p:cNvCxnSpPr>
          <p:nvPr>
            <p:custDataLst>
              <p:tags r:id="rId5"/>
            </p:custDataLst>
          </p:nvPr>
        </p:nvCxnSpPr>
        <p:spPr>
          <a:xfrm>
            <a:off x="1461381" y="3191956"/>
            <a:ext cx="5186" cy="94658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>
            <p:custDataLst>
              <p:tags r:id="rId6"/>
            </p:custDataLst>
          </p:nvPr>
        </p:nvSpPr>
        <p:spPr bwMode="auto">
          <a:xfrm>
            <a:off x="836344" y="1631615"/>
            <a:ext cx="914400" cy="49787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i="1" dirty="0" smtClean="0">
                <a:solidFill>
                  <a:schemeClr val="tx1"/>
                </a:solidFill>
                <a:effectLst/>
                <a:latin typeface="Segoe" pitchFamily="34" charset="0"/>
              </a:rPr>
              <a:t>Single window Policy</a:t>
            </a:r>
          </a:p>
        </p:txBody>
      </p:sp>
      <p:sp>
        <p:nvSpPr>
          <p:cNvPr id="10" name="Rectangle 9"/>
          <p:cNvSpPr/>
          <p:nvPr>
            <p:custDataLst>
              <p:tags r:id="rId7"/>
            </p:custDataLst>
          </p:nvPr>
        </p:nvSpPr>
        <p:spPr bwMode="auto">
          <a:xfrm>
            <a:off x="479063" y="3499291"/>
            <a:ext cx="1066800" cy="331913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err="1" smtClean="0">
                <a:solidFill>
                  <a:srgbClr val="0070C0"/>
                </a:solidFill>
                <a:effectLst/>
                <a:latin typeface="Segoe" pitchFamily="34" charset="0"/>
              </a:rPr>
              <a:t>Penjaminan</a:t>
            </a:r>
            <a:endParaRPr lang="en-US" sz="1100" dirty="0" smtClean="0">
              <a:solidFill>
                <a:srgbClr val="0070C0"/>
              </a:solidFill>
              <a:effectLst/>
              <a:latin typeface="Segoe" pitchFamily="34" charset="0"/>
            </a:endParaRPr>
          </a:p>
        </p:txBody>
      </p:sp>
      <p:sp>
        <p:nvSpPr>
          <p:cNvPr id="11" name="Rectangle 10"/>
          <p:cNvSpPr/>
          <p:nvPr>
            <p:custDataLst>
              <p:tags r:id="rId8"/>
            </p:custDataLst>
          </p:nvPr>
        </p:nvSpPr>
        <p:spPr bwMode="auto">
          <a:xfrm>
            <a:off x="2085558" y="3869737"/>
            <a:ext cx="1143000" cy="502019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err="1" smtClean="0">
                <a:solidFill>
                  <a:schemeClr val="tx1"/>
                </a:solidFill>
                <a:effectLst/>
                <a:latin typeface="Segoe" pitchFamily="34" charset="0"/>
              </a:rPr>
              <a:t>Perjanjian</a:t>
            </a:r>
            <a:r>
              <a:rPr lang="en-US" sz="1100" b="1" dirty="0" smtClean="0">
                <a:solidFill>
                  <a:schemeClr val="tx1"/>
                </a:solidFill>
                <a:effectLst/>
                <a:latin typeface="Segoe" pitchFamily="34" charset="0"/>
              </a:rPr>
              <a:t> KPBU</a:t>
            </a:r>
            <a:endParaRPr lang="id-ID" sz="1100" b="1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420972" y="4512706"/>
            <a:ext cx="457200" cy="335026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srgbClr val="C00000"/>
                </a:solidFill>
                <a:effectLst/>
                <a:latin typeface="Segoe" pitchFamily="34" charset="0"/>
              </a:rPr>
              <a:t>AP</a:t>
            </a:r>
            <a:endParaRPr lang="en-US" sz="1200" b="1" dirty="0" smtClean="0">
              <a:solidFill>
                <a:srgbClr val="C00000"/>
              </a:solidFill>
              <a:effectLst/>
              <a:latin typeface="Segoe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919541" y="3094947"/>
            <a:ext cx="1219200" cy="414892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schemeClr val="tx1"/>
                </a:solidFill>
                <a:effectLst/>
                <a:latin typeface="Segoe" pitchFamily="34" charset="0"/>
              </a:rPr>
              <a:t>AP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schemeClr val="tx1"/>
                </a:solidFill>
                <a:effectLst/>
                <a:latin typeface="Segoe" pitchFamily="34" charset="0"/>
              </a:rPr>
              <a:t>(K/L)</a:t>
            </a:r>
          </a:p>
        </p:txBody>
      </p:sp>
      <p:sp>
        <p:nvSpPr>
          <p:cNvPr id="14" name="Rectangle 13"/>
          <p:cNvSpPr/>
          <p:nvPr>
            <p:custDataLst>
              <p:tags r:id="rId9"/>
            </p:custDataLst>
          </p:nvPr>
        </p:nvSpPr>
        <p:spPr bwMode="auto">
          <a:xfrm>
            <a:off x="3385458" y="5503306"/>
            <a:ext cx="990600" cy="49964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err="1" smtClean="0">
                <a:solidFill>
                  <a:schemeClr val="bg1"/>
                </a:solidFill>
                <a:effectLst/>
                <a:latin typeface="+mj-lt"/>
              </a:rPr>
              <a:t>Pengguna</a:t>
            </a:r>
            <a:r>
              <a:rPr lang="en-US" sz="1400" b="1" dirty="0" smtClean="0">
                <a:solidFill>
                  <a:schemeClr val="bg1"/>
                </a:solidFill>
                <a:effectLst/>
                <a:latin typeface="+mj-lt"/>
              </a:rPr>
              <a:t> 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err="1" smtClean="0">
                <a:solidFill>
                  <a:schemeClr val="bg1"/>
                </a:solidFill>
                <a:effectLst/>
                <a:latin typeface="+mj-lt"/>
              </a:rPr>
              <a:t>Layanan</a:t>
            </a:r>
            <a:endParaRPr lang="en-US" sz="1400" b="1" dirty="0" smtClean="0"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15" name="Rectangle 14"/>
          <p:cNvSpPr/>
          <p:nvPr>
            <p:custDataLst>
              <p:tags r:id="rId10"/>
            </p:custDataLst>
          </p:nvPr>
        </p:nvSpPr>
        <p:spPr bwMode="auto">
          <a:xfrm>
            <a:off x="3899069" y="4842533"/>
            <a:ext cx="1066800" cy="49787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err="1" smtClean="0">
                <a:solidFill>
                  <a:schemeClr val="tx1"/>
                </a:solidFill>
                <a:effectLst/>
                <a:latin typeface="Segoe" pitchFamily="34" charset="0"/>
              </a:rPr>
              <a:t>Tarif</a:t>
            </a:r>
            <a:endParaRPr lang="en-US" sz="110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6" name="Oval 15"/>
          <p:cNvSpPr/>
          <p:nvPr>
            <p:custDataLst>
              <p:tags r:id="rId11"/>
            </p:custDataLst>
          </p:nvPr>
        </p:nvSpPr>
        <p:spPr bwMode="auto">
          <a:xfrm>
            <a:off x="2402661" y="4512706"/>
            <a:ext cx="457200" cy="335026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30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7" name="Rectangle 16"/>
          <p:cNvSpPr/>
          <p:nvPr>
            <p:custDataLst>
              <p:tags r:id="rId12"/>
            </p:custDataLst>
          </p:nvPr>
        </p:nvSpPr>
        <p:spPr bwMode="auto">
          <a:xfrm>
            <a:off x="3222008" y="1527632"/>
            <a:ext cx="696840" cy="3651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tx1"/>
                </a:solidFill>
                <a:effectLst/>
                <a:latin typeface="+mj-lt"/>
              </a:rPr>
              <a:t>(APB</a:t>
            </a:r>
            <a:r>
              <a:rPr lang="id-ID" sz="1200" b="1" dirty="0" smtClean="0">
                <a:solidFill>
                  <a:schemeClr val="tx1"/>
                </a:solidFill>
                <a:effectLst/>
                <a:latin typeface="+mj-lt"/>
              </a:rPr>
              <a:t>D</a:t>
            </a:r>
            <a:r>
              <a:rPr lang="en-US" sz="1200" b="1" dirty="0" smtClean="0">
                <a:solidFill>
                  <a:schemeClr val="tx1"/>
                </a:solidFill>
                <a:effectLst/>
                <a:latin typeface="+mj-lt"/>
              </a:rPr>
              <a:t>)</a:t>
            </a:r>
          </a:p>
        </p:txBody>
      </p:sp>
      <p:sp>
        <p:nvSpPr>
          <p:cNvPr id="18" name="Rectangle 17"/>
          <p:cNvSpPr/>
          <p:nvPr>
            <p:custDataLst>
              <p:tags r:id="rId13"/>
            </p:custDataLst>
          </p:nvPr>
        </p:nvSpPr>
        <p:spPr bwMode="auto">
          <a:xfrm>
            <a:off x="3443212" y="2236607"/>
            <a:ext cx="889851" cy="414892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schemeClr val="tx1"/>
                </a:solidFill>
                <a:effectLst/>
                <a:latin typeface="Segoe" pitchFamily="34" charset="0"/>
              </a:rPr>
              <a:t>AP (</a:t>
            </a:r>
            <a:r>
              <a:rPr lang="en-US" sz="1100" b="1" dirty="0" err="1" smtClean="0">
                <a:solidFill>
                  <a:schemeClr val="tx1"/>
                </a:solidFill>
                <a:effectLst/>
                <a:latin typeface="Segoe" pitchFamily="34" charset="0"/>
              </a:rPr>
              <a:t>Pemda</a:t>
            </a:r>
            <a:r>
              <a:rPr lang="en-US" sz="1100" b="1" dirty="0" smtClean="0">
                <a:solidFill>
                  <a:schemeClr val="tx1"/>
                </a:solidFill>
                <a:effectLst/>
                <a:latin typeface="Segoe" pitchFamily="34" charset="0"/>
              </a:rPr>
              <a:t>)</a:t>
            </a:r>
          </a:p>
        </p:txBody>
      </p:sp>
      <p:cxnSp>
        <p:nvCxnSpPr>
          <p:cNvPr id="19" name="Elbow Connector 18"/>
          <p:cNvCxnSpPr>
            <a:stCxn id="6" idx="1"/>
            <a:endCxn id="5" idx="1"/>
          </p:cNvCxnSpPr>
          <p:nvPr/>
        </p:nvCxnSpPr>
        <p:spPr>
          <a:xfrm rot="10800000" flipV="1">
            <a:off x="851809" y="1378920"/>
            <a:ext cx="883471" cy="3050042"/>
          </a:xfrm>
          <a:prstGeom prst="bentConnector3">
            <a:avLst>
              <a:gd name="adj1" fmla="val 128339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>
            <p:custDataLst>
              <p:tags r:id="rId14"/>
            </p:custDataLst>
          </p:nvPr>
        </p:nvSpPr>
        <p:spPr bwMode="auto">
          <a:xfrm>
            <a:off x="94587" y="2649780"/>
            <a:ext cx="530209" cy="335026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id-ID" sz="1100" dirty="0" smtClean="0">
                <a:solidFill>
                  <a:srgbClr val="0070C0"/>
                </a:solidFill>
                <a:effectLst/>
                <a:latin typeface="Segoe" pitchFamily="34" charset="0"/>
              </a:rPr>
              <a:t>VGF</a:t>
            </a:r>
            <a:r>
              <a:rPr lang="en-US" sz="1100" dirty="0" smtClean="0">
                <a:solidFill>
                  <a:srgbClr val="0070C0"/>
                </a:solidFill>
                <a:effectLst/>
                <a:latin typeface="Segoe" pitchFamily="34" charset="0"/>
              </a:rPr>
              <a:t>*</a:t>
            </a:r>
            <a:endParaRPr lang="en-US" sz="1200" dirty="0" smtClean="0">
              <a:solidFill>
                <a:srgbClr val="0070C0"/>
              </a:solidFill>
              <a:effectLst/>
              <a:latin typeface="Segoe" pitchFamily="34" charset="0"/>
            </a:endParaRPr>
          </a:p>
        </p:txBody>
      </p:sp>
      <p:sp>
        <p:nvSpPr>
          <p:cNvPr id="21" name="Rectangle 20"/>
          <p:cNvSpPr/>
          <p:nvPr>
            <p:custDataLst>
              <p:tags r:id="rId15"/>
            </p:custDataLst>
          </p:nvPr>
        </p:nvSpPr>
        <p:spPr bwMode="auto">
          <a:xfrm>
            <a:off x="4669394" y="790181"/>
            <a:ext cx="4474605" cy="54182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30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22" name="Rectangle 21"/>
          <p:cNvSpPr/>
          <p:nvPr>
            <p:custDataLst>
              <p:tags r:id="rId16"/>
            </p:custDataLst>
          </p:nvPr>
        </p:nvSpPr>
        <p:spPr bwMode="auto">
          <a:xfrm>
            <a:off x="5752964" y="2686144"/>
            <a:ext cx="1036320" cy="50838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tx1"/>
                </a:solidFill>
                <a:effectLst/>
                <a:latin typeface="+mj-lt"/>
              </a:rPr>
              <a:t>PT PII</a:t>
            </a:r>
          </a:p>
        </p:txBody>
      </p:sp>
      <p:sp>
        <p:nvSpPr>
          <p:cNvPr id="23" name="Rectangle 22"/>
          <p:cNvSpPr/>
          <p:nvPr>
            <p:custDataLst>
              <p:tags r:id="rId17"/>
            </p:custDataLst>
          </p:nvPr>
        </p:nvSpPr>
        <p:spPr bwMode="auto">
          <a:xfrm>
            <a:off x="5614310" y="4140417"/>
            <a:ext cx="1361164" cy="5808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err="1" smtClean="0">
                <a:solidFill>
                  <a:schemeClr val="tx1"/>
                </a:solidFill>
                <a:effectLst/>
                <a:latin typeface="+mj-lt"/>
              </a:rPr>
              <a:t>Badan</a:t>
            </a:r>
            <a:r>
              <a:rPr lang="en-US" sz="1400" b="1" dirty="0" smtClean="0">
                <a:solidFill>
                  <a:schemeClr val="tx1"/>
                </a:solidFill>
                <a:effectLst/>
                <a:latin typeface="+mj-lt"/>
              </a:rPr>
              <a:t> Usaha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747658" y="1092417"/>
            <a:ext cx="1143000" cy="580848"/>
          </a:xfrm>
          <a:prstGeom prst="rect">
            <a:avLst/>
          </a:prstGeom>
          <a:solidFill>
            <a:srgbClr val="0070C0"/>
          </a:soli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err="1" smtClean="0">
                <a:solidFill>
                  <a:schemeClr val="bg1"/>
                </a:solidFill>
                <a:effectLst/>
                <a:latin typeface="+mj-lt"/>
              </a:rPr>
              <a:t>Kemenkeu</a:t>
            </a:r>
            <a:r>
              <a:rPr lang="en-US" sz="1400" b="1" dirty="0" smtClean="0">
                <a:solidFill>
                  <a:schemeClr val="bg1"/>
                </a:solidFill>
                <a:effectLst/>
                <a:latin typeface="+mj-lt"/>
              </a:rPr>
              <a:t> (APBN)</a:t>
            </a:r>
          </a:p>
        </p:txBody>
      </p:sp>
      <p:sp>
        <p:nvSpPr>
          <p:cNvPr id="25" name="Rectangle 24"/>
          <p:cNvSpPr/>
          <p:nvPr>
            <p:custDataLst>
              <p:tags r:id="rId18"/>
            </p:custDataLst>
          </p:nvPr>
        </p:nvSpPr>
        <p:spPr bwMode="auto">
          <a:xfrm>
            <a:off x="7851774" y="4139950"/>
            <a:ext cx="1036320" cy="51703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bg1"/>
                </a:solidFill>
                <a:effectLst/>
                <a:latin typeface="+mj-lt"/>
              </a:rPr>
              <a:t>PJPK</a:t>
            </a:r>
          </a:p>
        </p:txBody>
      </p:sp>
      <p:cxnSp>
        <p:nvCxnSpPr>
          <p:cNvPr id="26" name="Straight Arrow Connector 25"/>
          <p:cNvCxnSpPr>
            <a:stCxn id="22" idx="2"/>
          </p:cNvCxnSpPr>
          <p:nvPr>
            <p:custDataLst>
              <p:tags r:id="rId19"/>
            </p:custDataLst>
          </p:nvPr>
        </p:nvCxnSpPr>
        <p:spPr>
          <a:xfrm>
            <a:off x="6271124" y="3194525"/>
            <a:ext cx="19486" cy="896801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22" idx="0"/>
          </p:cNvCxnSpPr>
          <p:nvPr>
            <p:custDataLst>
              <p:tags r:id="rId20"/>
            </p:custDataLst>
          </p:nvPr>
        </p:nvCxnSpPr>
        <p:spPr>
          <a:xfrm>
            <a:off x="6247974" y="1657856"/>
            <a:ext cx="23150" cy="10282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>
            <p:custDataLst>
              <p:tags r:id="rId21"/>
            </p:custDataLst>
          </p:nvPr>
        </p:nvSpPr>
        <p:spPr bwMode="auto">
          <a:xfrm>
            <a:off x="5366658" y="1854417"/>
            <a:ext cx="914400" cy="49787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i="1" dirty="0" smtClean="0">
                <a:solidFill>
                  <a:schemeClr val="tx1"/>
                </a:solidFill>
                <a:effectLst/>
                <a:latin typeface="Segoe" pitchFamily="34" charset="0"/>
              </a:rPr>
              <a:t>Single window Policy</a:t>
            </a:r>
          </a:p>
        </p:txBody>
      </p:sp>
      <p:sp>
        <p:nvSpPr>
          <p:cNvPr id="29" name="Rectangle 28"/>
          <p:cNvSpPr/>
          <p:nvPr>
            <p:custDataLst>
              <p:tags r:id="rId22"/>
            </p:custDataLst>
          </p:nvPr>
        </p:nvSpPr>
        <p:spPr bwMode="auto">
          <a:xfrm>
            <a:off x="5306146" y="3477703"/>
            <a:ext cx="1056215" cy="458988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err="1" smtClean="0">
                <a:solidFill>
                  <a:srgbClr val="0070C0"/>
                </a:solidFill>
                <a:effectLst/>
                <a:latin typeface="Segoe" pitchFamily="34" charset="0"/>
              </a:rPr>
              <a:t>Penjaminan</a:t>
            </a:r>
            <a:endParaRPr lang="en-US" sz="1100" dirty="0" smtClean="0">
              <a:solidFill>
                <a:srgbClr val="0070C0"/>
              </a:solidFill>
              <a:effectLst/>
              <a:latin typeface="Segoe" pitchFamily="34" charset="0"/>
            </a:endParaRPr>
          </a:p>
        </p:txBody>
      </p:sp>
      <p:sp>
        <p:nvSpPr>
          <p:cNvPr id="30" name="Rectangle 29"/>
          <p:cNvSpPr/>
          <p:nvPr>
            <p:custDataLst>
              <p:tags r:id="rId23"/>
            </p:custDataLst>
          </p:nvPr>
        </p:nvSpPr>
        <p:spPr bwMode="auto">
          <a:xfrm>
            <a:off x="6942163" y="3957846"/>
            <a:ext cx="910494" cy="502019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err="1" smtClean="0">
                <a:solidFill>
                  <a:schemeClr val="tx1"/>
                </a:solidFill>
                <a:effectLst/>
                <a:latin typeface="Segoe" pitchFamily="34" charset="0"/>
              </a:rPr>
              <a:t>Perjanjian</a:t>
            </a:r>
            <a:r>
              <a:rPr lang="en-US" sz="1100" b="1" dirty="0" smtClean="0">
                <a:solidFill>
                  <a:schemeClr val="tx1"/>
                </a:solidFill>
                <a:effectLst/>
                <a:latin typeface="Segoe" pitchFamily="34" charset="0"/>
              </a:rPr>
              <a:t> KPBU</a:t>
            </a:r>
            <a:endParaRPr lang="id-ID" sz="1100" b="1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31" name="Rectangle 30"/>
          <p:cNvSpPr/>
          <p:nvPr>
            <p:custDataLst>
              <p:tags r:id="rId24"/>
            </p:custDataLst>
          </p:nvPr>
        </p:nvSpPr>
        <p:spPr bwMode="auto">
          <a:xfrm>
            <a:off x="5752964" y="5503306"/>
            <a:ext cx="1036320" cy="50561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err="1" smtClean="0">
                <a:solidFill>
                  <a:schemeClr val="bg1"/>
                </a:solidFill>
                <a:effectLst/>
                <a:latin typeface="+mj-lt"/>
              </a:rPr>
              <a:t>Pengguna</a:t>
            </a:r>
            <a:r>
              <a:rPr lang="en-US" sz="1400" b="1" dirty="0" smtClean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effectLst/>
                <a:latin typeface="+mj-lt"/>
              </a:rPr>
              <a:t>Layanan</a:t>
            </a:r>
            <a:endParaRPr lang="en-US" sz="1400" b="1" dirty="0" smtClean="0"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32" name="Rectangle 31"/>
          <p:cNvSpPr/>
          <p:nvPr>
            <p:custDataLst>
              <p:tags r:id="rId25"/>
            </p:custDataLst>
          </p:nvPr>
        </p:nvSpPr>
        <p:spPr bwMode="auto">
          <a:xfrm>
            <a:off x="6247974" y="4790856"/>
            <a:ext cx="1066800" cy="49787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schemeClr val="tx1"/>
                </a:solidFill>
                <a:effectLst/>
                <a:latin typeface="Segoe" pitchFamily="34" charset="0"/>
              </a:rPr>
              <a:t>User fee</a:t>
            </a:r>
          </a:p>
        </p:txBody>
      </p:sp>
      <p:cxnSp>
        <p:nvCxnSpPr>
          <p:cNvPr id="33" name="Elbow Connector 32"/>
          <p:cNvCxnSpPr>
            <a:stCxn id="24" idx="1"/>
            <a:endCxn id="23" idx="1"/>
          </p:cNvCxnSpPr>
          <p:nvPr/>
        </p:nvCxnSpPr>
        <p:spPr>
          <a:xfrm rot="10800000" flipV="1">
            <a:off x="5614310" y="1382841"/>
            <a:ext cx="133348" cy="3048000"/>
          </a:xfrm>
          <a:prstGeom prst="bentConnector3">
            <a:avLst>
              <a:gd name="adj1" fmla="val 271431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>
            <p:custDataLst>
              <p:tags r:id="rId26"/>
            </p:custDataLst>
          </p:nvPr>
        </p:nvSpPr>
        <p:spPr bwMode="auto">
          <a:xfrm>
            <a:off x="4848542" y="2699333"/>
            <a:ext cx="501676" cy="314752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id-ID" sz="1100" dirty="0" smtClean="0">
                <a:solidFill>
                  <a:srgbClr val="0070C0"/>
                </a:solidFill>
                <a:effectLst/>
                <a:latin typeface="Segoe" pitchFamily="34" charset="0"/>
              </a:rPr>
              <a:t>VGF</a:t>
            </a:r>
            <a:endParaRPr lang="en-US" sz="1200" dirty="0" smtClean="0">
              <a:solidFill>
                <a:srgbClr val="0070C0"/>
              </a:solidFill>
              <a:effectLst/>
              <a:latin typeface="Segoe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6443" y="5601712"/>
            <a:ext cx="2599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effectLst/>
              </a:rPr>
              <a:t>Availability Payment (AP)</a:t>
            </a:r>
            <a:endParaRPr lang="en-US" b="1" dirty="0">
              <a:effectLst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018967" y="5819849"/>
            <a:ext cx="1010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effectLst/>
              </a:rPr>
              <a:t>User Fee</a:t>
            </a:r>
            <a:endParaRPr lang="en-US" b="1" i="1" dirty="0">
              <a:effectLst/>
            </a:endParaRPr>
          </a:p>
        </p:txBody>
      </p:sp>
      <p:sp>
        <p:nvSpPr>
          <p:cNvPr id="37" name="Rectangle 36"/>
          <p:cNvSpPr/>
          <p:nvPr>
            <p:custDataLst>
              <p:tags r:id="rId27"/>
            </p:custDataLst>
          </p:nvPr>
        </p:nvSpPr>
        <p:spPr bwMode="auto">
          <a:xfrm>
            <a:off x="7851774" y="2653934"/>
            <a:ext cx="1036320" cy="54059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tx1"/>
                </a:solidFill>
                <a:effectLst/>
                <a:latin typeface="+mj-lt"/>
              </a:rPr>
              <a:t>PT SMI</a:t>
            </a:r>
          </a:p>
        </p:txBody>
      </p:sp>
      <p:sp>
        <p:nvSpPr>
          <p:cNvPr id="38" name="Rectangle 37"/>
          <p:cNvSpPr/>
          <p:nvPr>
            <p:custDataLst>
              <p:tags r:id="rId28"/>
            </p:custDataLst>
          </p:nvPr>
        </p:nvSpPr>
        <p:spPr bwMode="auto">
          <a:xfrm>
            <a:off x="2349138" y="2720923"/>
            <a:ext cx="1036320" cy="46443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chemeClr val="tx1"/>
                </a:solidFill>
                <a:effectLst/>
                <a:latin typeface="+mj-lt"/>
              </a:rPr>
              <a:t>PT SMI</a:t>
            </a:r>
          </a:p>
        </p:txBody>
      </p:sp>
      <p:sp>
        <p:nvSpPr>
          <p:cNvPr id="39" name="Rectangle 38"/>
          <p:cNvSpPr/>
          <p:nvPr>
            <p:custDataLst>
              <p:tags r:id="rId29"/>
            </p:custDataLst>
          </p:nvPr>
        </p:nvSpPr>
        <p:spPr bwMode="auto">
          <a:xfrm>
            <a:off x="2092191" y="1795419"/>
            <a:ext cx="1066800" cy="331913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err="1" smtClean="0">
                <a:solidFill>
                  <a:srgbClr val="0070C0"/>
                </a:solidFill>
                <a:effectLst/>
                <a:latin typeface="Segoe" pitchFamily="34" charset="0"/>
              </a:rPr>
              <a:t>Penugasan</a:t>
            </a:r>
            <a:r>
              <a:rPr lang="en-US" sz="1100" dirty="0" smtClean="0">
                <a:solidFill>
                  <a:srgbClr val="0070C0"/>
                </a:solidFill>
                <a:effectLst/>
                <a:latin typeface="Segoe" pitchFamily="34" charset="0"/>
              </a:rPr>
              <a:t> PDF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 flipH="1" flipV="1">
            <a:off x="6252990" y="4736157"/>
            <a:ext cx="17251" cy="756295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>
            <p:custDataLst>
              <p:tags r:id="rId30"/>
            </p:custDataLst>
          </p:nvPr>
        </p:nvSpPr>
        <p:spPr bwMode="auto">
          <a:xfrm>
            <a:off x="7043058" y="979719"/>
            <a:ext cx="1326876" cy="331913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err="1" smtClean="0">
                <a:solidFill>
                  <a:srgbClr val="0070C0"/>
                </a:solidFill>
                <a:effectLst/>
                <a:latin typeface="Segoe" pitchFamily="34" charset="0"/>
              </a:rPr>
              <a:t>Penugasan</a:t>
            </a:r>
            <a:r>
              <a:rPr lang="en-US" sz="1100" b="1" dirty="0" smtClean="0">
                <a:solidFill>
                  <a:srgbClr val="0070C0"/>
                </a:solidFill>
                <a:effectLst/>
                <a:latin typeface="Segoe" pitchFamily="34" charset="0"/>
              </a:rPr>
              <a:t> PDF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6937930" y="4430842"/>
            <a:ext cx="913844" cy="1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24" idx="3"/>
          </p:cNvCxnSpPr>
          <p:nvPr/>
        </p:nvCxnSpPr>
        <p:spPr>
          <a:xfrm>
            <a:off x="6890658" y="1382841"/>
            <a:ext cx="1363066" cy="1259777"/>
          </a:xfrm>
          <a:prstGeom prst="bentConnector3">
            <a:avLst>
              <a:gd name="adj1" fmla="val 100313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8293736" y="3194525"/>
            <a:ext cx="0" cy="92985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2081325" y="4284106"/>
            <a:ext cx="1285084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endCxn id="4" idx="0"/>
          </p:cNvCxnSpPr>
          <p:nvPr/>
        </p:nvCxnSpPr>
        <p:spPr>
          <a:xfrm rot="5400000">
            <a:off x="1124750" y="1937533"/>
            <a:ext cx="1017474" cy="488937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endCxn id="38" idx="0"/>
          </p:cNvCxnSpPr>
          <p:nvPr/>
        </p:nvCxnSpPr>
        <p:spPr>
          <a:xfrm rot="16200000" flipH="1">
            <a:off x="1997866" y="1851491"/>
            <a:ext cx="1047658" cy="69120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/>
          <p:nvPr/>
        </p:nvCxnSpPr>
        <p:spPr>
          <a:xfrm rot="16200000" flipH="1">
            <a:off x="2212474" y="2017949"/>
            <a:ext cx="2779222" cy="1461956"/>
          </a:xfrm>
          <a:prstGeom prst="bentConnector3">
            <a:avLst>
              <a:gd name="adj1" fmla="val 256"/>
            </a:avLst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17" idx="2"/>
          </p:cNvCxnSpPr>
          <p:nvPr/>
        </p:nvCxnSpPr>
        <p:spPr>
          <a:xfrm rot="16200000" flipH="1">
            <a:off x="2731134" y="2732029"/>
            <a:ext cx="2256657" cy="578069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7" idx="1"/>
            <a:endCxn id="5" idx="3"/>
          </p:cNvCxnSpPr>
          <p:nvPr/>
        </p:nvCxnSpPr>
        <p:spPr>
          <a:xfrm flipH="1" flipV="1">
            <a:off x="2081325" y="4428962"/>
            <a:ext cx="1285084" cy="6588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 flipV="1">
            <a:off x="3877276" y="4670254"/>
            <a:ext cx="16182" cy="82219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-32182" y="5962517"/>
            <a:ext cx="3787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effectLst/>
              </a:rPr>
              <a:t>*</a:t>
            </a:r>
            <a:r>
              <a:rPr lang="en-US" sz="1200" dirty="0" err="1" smtClean="0">
                <a:effectLst/>
              </a:rPr>
              <a:t>untuk</a:t>
            </a:r>
            <a:r>
              <a:rPr lang="en-US" sz="1200" dirty="0" smtClean="0">
                <a:effectLst/>
              </a:rPr>
              <a:t> KPBU </a:t>
            </a:r>
            <a:r>
              <a:rPr lang="en-US" sz="1200" dirty="0" err="1" smtClean="0">
                <a:effectLst/>
              </a:rPr>
              <a:t>Pusat</a:t>
            </a:r>
            <a:r>
              <a:rPr lang="en-US" sz="1200" dirty="0" smtClean="0">
                <a:effectLst/>
              </a:rPr>
              <a:t> AP </a:t>
            </a:r>
            <a:r>
              <a:rPr lang="en-US" sz="1200" dirty="0" err="1" smtClean="0">
                <a:effectLst/>
              </a:rPr>
              <a:t>dan</a:t>
            </a:r>
            <a:r>
              <a:rPr lang="en-US" sz="1200" dirty="0" smtClean="0">
                <a:effectLst/>
              </a:rPr>
              <a:t> VGF </a:t>
            </a:r>
            <a:r>
              <a:rPr lang="en-US" sz="1200" dirty="0" err="1" smtClean="0">
                <a:effectLst/>
              </a:rPr>
              <a:t>tidak</a:t>
            </a:r>
            <a:r>
              <a:rPr lang="en-US" sz="1200" dirty="0" smtClean="0">
                <a:effectLst/>
              </a:rPr>
              <a:t> </a:t>
            </a:r>
            <a:r>
              <a:rPr lang="en-US" sz="1200" dirty="0" err="1" smtClean="0">
                <a:effectLst/>
              </a:rPr>
              <a:t>dapat</a:t>
            </a:r>
            <a:r>
              <a:rPr lang="en-US" sz="1200" dirty="0" smtClean="0">
                <a:effectLst/>
              </a:rPr>
              <a:t> </a:t>
            </a:r>
            <a:r>
              <a:rPr lang="en-US" sz="1200" dirty="0" err="1" smtClean="0">
                <a:effectLst/>
              </a:rPr>
              <a:t>digabungkan</a:t>
            </a:r>
            <a:r>
              <a:rPr lang="en-US" sz="1200" dirty="0" smtClean="0">
                <a:effectLst/>
              </a:rPr>
              <a:t> </a:t>
            </a:r>
            <a:endParaRPr lang="en-US" sz="1200" dirty="0">
              <a:effectLst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1473928" y="3215150"/>
            <a:ext cx="2227215" cy="89454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6270241" y="3191956"/>
            <a:ext cx="1954144" cy="8974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2774415" y="3203786"/>
            <a:ext cx="1445" cy="1872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endCxn id="7" idx="0"/>
          </p:cNvCxnSpPr>
          <p:nvPr/>
        </p:nvCxnSpPr>
        <p:spPr>
          <a:xfrm>
            <a:off x="2763030" y="3391006"/>
            <a:ext cx="1155829" cy="747533"/>
          </a:xfrm>
          <a:prstGeom prst="bentConnector2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>
            <p:custDataLst>
              <p:tags r:id="rId31"/>
            </p:custDataLst>
          </p:nvPr>
        </p:nvSpPr>
        <p:spPr bwMode="auto">
          <a:xfrm>
            <a:off x="8262409" y="3327250"/>
            <a:ext cx="914400" cy="49787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err="1" smtClean="0">
                <a:solidFill>
                  <a:schemeClr val="tx1"/>
                </a:solidFill>
                <a:effectLst/>
                <a:latin typeface="Segoe" pitchFamily="34" charset="0"/>
              </a:rPr>
              <a:t>Penyiapan</a:t>
            </a:r>
            <a:r>
              <a:rPr lang="en-US" sz="1100" dirty="0" smtClean="0">
                <a:solidFill>
                  <a:schemeClr val="tx1"/>
                </a:solidFill>
                <a:effectLst/>
                <a:latin typeface="Segoe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effectLst/>
                <a:latin typeface="Segoe" pitchFamily="34" charset="0"/>
              </a:rPr>
              <a:t>dan</a:t>
            </a:r>
            <a:r>
              <a:rPr lang="en-US" sz="1100" dirty="0" smtClean="0">
                <a:solidFill>
                  <a:schemeClr val="tx1"/>
                </a:solidFill>
                <a:effectLst/>
                <a:latin typeface="Segoe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effectLst/>
                <a:latin typeface="Segoe" pitchFamily="34" charset="0"/>
              </a:rPr>
              <a:t>Transaksi</a:t>
            </a:r>
            <a:endParaRPr lang="en-US" sz="110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58" name="Rectangle 57"/>
          <p:cNvSpPr/>
          <p:nvPr>
            <p:custDataLst>
              <p:tags r:id="rId32"/>
            </p:custDataLst>
          </p:nvPr>
        </p:nvSpPr>
        <p:spPr bwMode="auto">
          <a:xfrm>
            <a:off x="1861458" y="3113319"/>
            <a:ext cx="914400" cy="49787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err="1" smtClean="0">
                <a:solidFill>
                  <a:schemeClr val="tx1"/>
                </a:solidFill>
                <a:effectLst/>
                <a:latin typeface="Segoe" pitchFamily="34" charset="0"/>
              </a:rPr>
              <a:t>Regres</a:t>
            </a:r>
            <a:endParaRPr lang="en-US" sz="110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59" name="Rectangle 58"/>
          <p:cNvSpPr/>
          <p:nvPr>
            <p:custDataLst>
              <p:tags r:id="rId33"/>
            </p:custDataLst>
          </p:nvPr>
        </p:nvSpPr>
        <p:spPr bwMode="auto">
          <a:xfrm>
            <a:off x="3234097" y="3194525"/>
            <a:ext cx="914400" cy="49787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err="1" smtClean="0">
                <a:solidFill>
                  <a:schemeClr val="tx1"/>
                </a:solidFill>
                <a:effectLst/>
                <a:latin typeface="Segoe" pitchFamily="34" charset="0"/>
              </a:rPr>
              <a:t>Penyiapan</a:t>
            </a:r>
            <a:r>
              <a:rPr lang="en-US" sz="1100" dirty="0" smtClean="0">
                <a:solidFill>
                  <a:schemeClr val="tx1"/>
                </a:solidFill>
                <a:effectLst/>
                <a:latin typeface="Segoe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effectLst/>
                <a:latin typeface="Segoe" pitchFamily="34" charset="0"/>
              </a:rPr>
              <a:t>dan</a:t>
            </a:r>
            <a:r>
              <a:rPr lang="en-US" sz="1100" dirty="0" smtClean="0">
                <a:solidFill>
                  <a:schemeClr val="tx1"/>
                </a:solidFill>
                <a:effectLst/>
                <a:latin typeface="Segoe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effectLst/>
                <a:latin typeface="Segoe" pitchFamily="34" charset="0"/>
              </a:rPr>
              <a:t>Transaksi</a:t>
            </a:r>
            <a:endParaRPr lang="en-US" sz="110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6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819-A4B9-45B3-9A10-CFB97357EA53}" type="slidenum">
              <a:rPr lang="en-US" smtClean="0">
                <a:effectLst/>
              </a:rPr>
              <a:pPr/>
              <a:t>18</a:t>
            </a:fld>
            <a:endParaRPr lang="en-US">
              <a:effectLst/>
            </a:endParaRPr>
          </a:p>
        </p:txBody>
      </p:sp>
      <p:sp>
        <p:nvSpPr>
          <p:cNvPr id="61" name="Rectangle 60"/>
          <p:cNvSpPr/>
          <p:nvPr>
            <p:custDataLst>
              <p:tags r:id="rId34"/>
            </p:custDataLst>
          </p:nvPr>
        </p:nvSpPr>
        <p:spPr bwMode="auto">
          <a:xfrm>
            <a:off x="6921800" y="3159746"/>
            <a:ext cx="914400" cy="49787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err="1" smtClean="0">
                <a:solidFill>
                  <a:schemeClr val="tx1"/>
                </a:solidFill>
                <a:effectLst/>
                <a:latin typeface="Segoe" pitchFamily="34" charset="0"/>
              </a:rPr>
              <a:t>Regres</a:t>
            </a:r>
            <a:endParaRPr lang="en-US" sz="110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61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>
            <p:custDataLst>
              <p:tags r:id="rId1"/>
            </p:custDataLst>
          </p:nvPr>
        </p:nvGrpSpPr>
        <p:grpSpPr>
          <a:xfrm>
            <a:off x="419159" y="3527952"/>
            <a:ext cx="5295840" cy="2456838"/>
            <a:chOff x="532717" y="3225865"/>
            <a:chExt cx="4337783" cy="3013662"/>
          </a:xfrm>
        </p:grpSpPr>
        <p:sp>
          <p:nvSpPr>
            <p:cNvPr id="3" name="TextBox 2"/>
            <p:cNvSpPr txBox="1"/>
            <p:nvPr/>
          </p:nvSpPr>
          <p:spPr>
            <a:xfrm>
              <a:off x="4119206" y="5924612"/>
              <a:ext cx="713255" cy="302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            </a:t>
              </a:r>
              <a:r>
                <a:rPr lang="en-US" sz="1000" b="1" dirty="0" err="1" smtClean="0"/>
                <a:t>tahun</a:t>
              </a:r>
              <a:endParaRPr lang="id-ID" sz="1000" b="1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32717" y="3225865"/>
              <a:ext cx="4337783" cy="3013662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5" name="Rectangle 4"/>
          <p:cNvSpPr/>
          <p:nvPr>
            <p:custDataLst>
              <p:tags r:id="rId2"/>
            </p:custDataLst>
          </p:nvPr>
        </p:nvSpPr>
        <p:spPr bwMode="auto">
          <a:xfrm>
            <a:off x="5833786" y="1458133"/>
            <a:ext cx="169075" cy="149427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id-ID" sz="2300" dirty="0" smtClean="0">
              <a:solidFill>
                <a:schemeClr val="tx1"/>
              </a:solidFill>
              <a:latin typeface="Segoe" pitchFamily="34" charset="0"/>
            </a:endParaRPr>
          </a:p>
        </p:txBody>
      </p:sp>
      <p:sp>
        <p:nvSpPr>
          <p:cNvPr id="6" name="TextBox 5"/>
          <p:cNvSpPr txBox="1"/>
          <p:nvPr>
            <p:custDataLst>
              <p:tags r:id="rId3"/>
            </p:custDataLst>
          </p:nvPr>
        </p:nvSpPr>
        <p:spPr>
          <a:xfrm>
            <a:off x="6172198" y="1240973"/>
            <a:ext cx="27763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Harus</a:t>
            </a:r>
            <a:r>
              <a:rPr lang="en-US" sz="1400" dirty="0" smtClean="0"/>
              <a:t> </a:t>
            </a:r>
            <a:r>
              <a:rPr lang="en-US" sz="1400" dirty="0" err="1" smtClean="0"/>
              <a:t>dialokasikan</a:t>
            </a:r>
            <a:r>
              <a:rPr lang="en-US" sz="1400" dirty="0" smtClean="0"/>
              <a:t> b</a:t>
            </a:r>
            <a:r>
              <a:rPr lang="id-ID" sz="1400" dirty="0" smtClean="0"/>
              <a:t>elanja modal </a:t>
            </a:r>
            <a:r>
              <a:rPr lang="en-US" sz="1400" dirty="0" smtClean="0"/>
              <a:t>(</a:t>
            </a:r>
            <a:r>
              <a:rPr lang="id-ID" sz="1400" dirty="0" smtClean="0"/>
              <a:t>APBN</a:t>
            </a:r>
            <a:r>
              <a:rPr lang="en-US" sz="1400" dirty="0" smtClean="0"/>
              <a:t>)</a:t>
            </a:r>
            <a:r>
              <a:rPr lang="id-ID" sz="1400" dirty="0" smtClean="0"/>
              <a:t> untuk membayar kontraktor proyek selama masa konstruksi </a:t>
            </a:r>
            <a:endParaRPr lang="id-ID" sz="1400" dirty="0"/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 bwMode="auto">
          <a:xfrm>
            <a:off x="5867652" y="2155373"/>
            <a:ext cx="169075" cy="14942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id-ID" sz="2300" dirty="0" smtClean="0">
              <a:solidFill>
                <a:schemeClr val="tx1"/>
              </a:solidFill>
              <a:latin typeface="Segoe" pitchFamily="34" charset="0"/>
            </a:endParaRP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6140586" y="2002973"/>
            <a:ext cx="27763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Harus</a:t>
            </a:r>
            <a:r>
              <a:rPr lang="en-US" sz="1400" dirty="0" smtClean="0"/>
              <a:t> </a:t>
            </a:r>
            <a:r>
              <a:rPr lang="en-US" sz="1400" dirty="0" err="1" smtClean="0"/>
              <a:t>dialokasikan</a:t>
            </a:r>
            <a:r>
              <a:rPr lang="en-US" sz="1400" dirty="0" smtClean="0"/>
              <a:t> b</a:t>
            </a:r>
            <a:r>
              <a:rPr lang="id-ID" sz="1400" dirty="0" smtClean="0"/>
              <a:t>elanja APBN untuk pemeliharaan aset </a:t>
            </a:r>
            <a:r>
              <a:rPr lang="en-US" sz="1400" dirty="0" err="1" smtClean="0"/>
              <a:t>selama</a:t>
            </a:r>
            <a:r>
              <a:rPr lang="en-US" sz="1400" dirty="0" smtClean="0"/>
              <a:t> </a:t>
            </a:r>
            <a:r>
              <a:rPr lang="en-US" sz="1400" dirty="0" err="1" smtClean="0"/>
              <a:t>masa</a:t>
            </a:r>
            <a:r>
              <a:rPr lang="en-US" sz="1400" dirty="0" smtClean="0"/>
              <a:t> </a:t>
            </a:r>
            <a:r>
              <a:rPr lang="en-US" sz="1400" dirty="0" err="1" smtClean="0"/>
              <a:t>operasi</a:t>
            </a:r>
            <a:endParaRPr lang="id-ID" sz="1400" dirty="0"/>
          </a:p>
        </p:txBody>
      </p:sp>
      <p:grpSp>
        <p:nvGrpSpPr>
          <p:cNvPr id="9" name="Group 8"/>
          <p:cNvGrpSpPr/>
          <p:nvPr>
            <p:custDataLst>
              <p:tags r:id="rId6"/>
            </p:custDataLst>
          </p:nvPr>
        </p:nvGrpSpPr>
        <p:grpSpPr>
          <a:xfrm>
            <a:off x="380998" y="1196040"/>
            <a:ext cx="5715000" cy="2206823"/>
            <a:chOff x="539552" y="404664"/>
            <a:chExt cx="5730156" cy="2479336"/>
          </a:xfrm>
        </p:grpSpPr>
        <p:sp>
          <p:nvSpPr>
            <p:cNvPr id="10" name="Rectangle 9"/>
            <p:cNvSpPr/>
            <p:nvPr/>
          </p:nvSpPr>
          <p:spPr>
            <a:xfrm>
              <a:off x="3995936" y="2636912"/>
              <a:ext cx="1654237" cy="18767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40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008217" y="2632182"/>
              <a:ext cx="805826" cy="1678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40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39552" y="404664"/>
              <a:ext cx="5338473" cy="2479336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d-ID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390626" y="2538194"/>
              <a:ext cx="879082" cy="2766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err="1" smtClean="0"/>
                <a:t>tahun</a:t>
              </a:r>
              <a:endParaRPr lang="id-ID" sz="1000" b="1" dirty="0"/>
            </a:p>
          </p:txBody>
        </p:sp>
      </p:grpSp>
      <p:sp>
        <p:nvSpPr>
          <p:cNvPr id="14" name="Rectangle 13"/>
          <p:cNvSpPr/>
          <p:nvPr>
            <p:custDataLst>
              <p:tags r:id="rId7"/>
            </p:custDataLst>
          </p:nvPr>
        </p:nvSpPr>
        <p:spPr bwMode="auto">
          <a:xfrm>
            <a:off x="2072086" y="1088573"/>
            <a:ext cx="3490914" cy="747133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  <a:effectLst/>
          <a:scene3d>
            <a:camera prst="orthographicFront"/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id-ID" sz="1300" b="1" dirty="0" smtClean="0">
                <a:solidFill>
                  <a:schemeClr val="tx1"/>
                </a:solidFill>
              </a:rPr>
              <a:t>Pengadaan infrastruktur </a:t>
            </a:r>
            <a:r>
              <a:rPr lang="en-US" sz="1300" b="1" dirty="0" err="1" smtClean="0">
                <a:solidFill>
                  <a:schemeClr val="tx1"/>
                </a:solidFill>
              </a:rPr>
              <a:t>dengan</a:t>
            </a:r>
            <a:r>
              <a:rPr lang="en-US" sz="1300" b="1" dirty="0" smtClean="0">
                <a:solidFill>
                  <a:schemeClr val="tx1"/>
                </a:solidFill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</a:rPr>
              <a:t>Belanja</a:t>
            </a:r>
            <a:r>
              <a:rPr lang="en-US" sz="1300" b="1" dirty="0" smtClean="0">
                <a:solidFill>
                  <a:schemeClr val="tx1"/>
                </a:solidFill>
              </a:rPr>
              <a:t> Modal</a:t>
            </a:r>
          </a:p>
        </p:txBody>
      </p:sp>
      <p:sp>
        <p:nvSpPr>
          <p:cNvPr id="15" name="Rectangle 14"/>
          <p:cNvSpPr/>
          <p:nvPr>
            <p:custDataLst>
              <p:tags r:id="rId8"/>
            </p:custDataLst>
          </p:nvPr>
        </p:nvSpPr>
        <p:spPr>
          <a:xfrm>
            <a:off x="2055984" y="3719073"/>
            <a:ext cx="35166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err="1" smtClean="0"/>
              <a:t>Pengadaan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infrastruktur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dengan</a:t>
            </a:r>
            <a:r>
              <a:rPr lang="id-ID" sz="1400" b="1" dirty="0" smtClean="0"/>
              <a:t> skema AP</a:t>
            </a:r>
            <a:endParaRPr lang="en-US" sz="1400" b="1" dirty="0"/>
          </a:p>
        </p:txBody>
      </p:sp>
      <p:sp>
        <p:nvSpPr>
          <p:cNvPr id="16" name="Rectangle 15"/>
          <p:cNvSpPr/>
          <p:nvPr>
            <p:custDataLst>
              <p:tags r:id="rId9"/>
            </p:custDataLst>
          </p:nvPr>
        </p:nvSpPr>
        <p:spPr bwMode="auto">
          <a:xfrm>
            <a:off x="5950856" y="4618807"/>
            <a:ext cx="169075" cy="149427"/>
          </a:xfrm>
          <a:prstGeom prst="rect">
            <a:avLst/>
          </a:prstGeom>
          <a:solidFill>
            <a:schemeClr val="accent3"/>
          </a:solidFill>
          <a:ln>
            <a:solidFill>
              <a:schemeClr val="tx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id-ID" sz="2300" dirty="0" smtClean="0">
              <a:solidFill>
                <a:schemeClr val="tx1"/>
              </a:solidFill>
              <a:latin typeface="Segoe" pitchFamily="34" charset="0"/>
            </a:endParaRPr>
          </a:p>
        </p:txBody>
      </p:sp>
      <p:sp>
        <p:nvSpPr>
          <p:cNvPr id="17" name="TextBox 16"/>
          <p:cNvSpPr txBox="1"/>
          <p:nvPr>
            <p:custDataLst>
              <p:tags r:id="rId10"/>
            </p:custDataLst>
          </p:nvPr>
        </p:nvSpPr>
        <p:spPr>
          <a:xfrm>
            <a:off x="6248398" y="4477847"/>
            <a:ext cx="27763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400" dirty="0" smtClean="0"/>
              <a:t>Belanja APBN </a:t>
            </a:r>
            <a:r>
              <a:rPr lang="en-US" sz="1400" dirty="0" err="1" smtClean="0"/>
              <a:t>untuk</a:t>
            </a:r>
            <a:r>
              <a:rPr lang="en-US" sz="1400" dirty="0" smtClean="0"/>
              <a:t> </a:t>
            </a:r>
            <a:r>
              <a:rPr lang="en-US" sz="1400" dirty="0" err="1" smtClean="0"/>
              <a:t>membayar</a:t>
            </a:r>
            <a:r>
              <a:rPr lang="en-US" sz="1400" dirty="0" smtClean="0"/>
              <a:t> </a:t>
            </a:r>
            <a:r>
              <a:rPr lang="en-US" sz="1400" dirty="0" err="1" smtClean="0"/>
              <a:t>ketersediaan</a:t>
            </a:r>
            <a:r>
              <a:rPr lang="en-US" sz="1400" dirty="0" smtClean="0"/>
              <a:t> </a:t>
            </a:r>
            <a:r>
              <a:rPr lang="en-US" sz="1400" dirty="0" err="1" smtClean="0"/>
              <a:t>layanan</a:t>
            </a:r>
            <a:r>
              <a:rPr lang="en-US" sz="1400" dirty="0" smtClean="0"/>
              <a:t> </a:t>
            </a:r>
            <a:r>
              <a:rPr lang="id-ID" sz="1400" dirty="0" smtClean="0"/>
              <a:t>(AP)</a:t>
            </a:r>
            <a:r>
              <a:rPr lang="en-US" sz="1400" dirty="0" smtClean="0"/>
              <a:t> </a:t>
            </a:r>
            <a:r>
              <a:rPr lang="en-US" sz="1400" dirty="0" err="1" smtClean="0"/>
              <a:t>hanya</a:t>
            </a:r>
            <a:r>
              <a:rPr lang="en-US" sz="1400" dirty="0" smtClean="0"/>
              <a:t> </a:t>
            </a:r>
            <a:r>
              <a:rPr lang="en-US" sz="1400" dirty="0" err="1" smtClean="0"/>
              <a:t>dilakukan</a:t>
            </a:r>
            <a:r>
              <a:rPr lang="en-US" sz="1400" dirty="0" smtClean="0"/>
              <a:t> </a:t>
            </a:r>
            <a:r>
              <a:rPr lang="en-US" sz="1400" dirty="0" err="1" smtClean="0"/>
              <a:t>pada</a:t>
            </a:r>
            <a:r>
              <a:rPr lang="en-US" sz="1400" dirty="0" smtClean="0"/>
              <a:t> </a:t>
            </a:r>
            <a:r>
              <a:rPr lang="en-US" sz="1400" dirty="0" err="1" smtClean="0"/>
              <a:t>masa</a:t>
            </a:r>
            <a:r>
              <a:rPr lang="en-US" sz="1400" dirty="0" smtClean="0"/>
              <a:t> </a:t>
            </a:r>
            <a:r>
              <a:rPr lang="en-US" sz="1400" dirty="0" err="1" smtClean="0"/>
              <a:t>operasi</a:t>
            </a:r>
            <a:endParaRPr lang="id-ID" sz="1400" dirty="0"/>
          </a:p>
        </p:txBody>
      </p:sp>
      <p:sp>
        <p:nvSpPr>
          <p:cNvPr id="18" name="Rectangle 17"/>
          <p:cNvSpPr/>
          <p:nvPr>
            <p:custDataLst>
              <p:tags r:id="rId11"/>
            </p:custDataLst>
          </p:nvPr>
        </p:nvSpPr>
        <p:spPr bwMode="auto">
          <a:xfrm>
            <a:off x="5926922" y="4048933"/>
            <a:ext cx="169075" cy="149427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id-ID" sz="2300" dirty="0" smtClean="0">
              <a:solidFill>
                <a:schemeClr val="tx1"/>
              </a:solidFill>
              <a:latin typeface="Segoe" pitchFamily="34" charset="0"/>
            </a:endParaRPr>
          </a:p>
        </p:txBody>
      </p:sp>
      <p:sp>
        <p:nvSpPr>
          <p:cNvPr id="19" name="TextBox 18"/>
          <p:cNvSpPr txBox="1"/>
          <p:nvPr>
            <p:custDataLst>
              <p:tags r:id="rId12"/>
            </p:custDataLst>
          </p:nvPr>
        </p:nvSpPr>
        <p:spPr>
          <a:xfrm>
            <a:off x="6248398" y="3918153"/>
            <a:ext cx="2776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Tidak</a:t>
            </a:r>
            <a:r>
              <a:rPr lang="en-US" sz="1400" dirty="0" smtClean="0"/>
              <a:t> </a:t>
            </a:r>
            <a:r>
              <a:rPr lang="en-US" sz="1400" dirty="0" err="1" smtClean="0"/>
              <a:t>ada</a:t>
            </a:r>
            <a:r>
              <a:rPr lang="en-US" sz="1400" dirty="0" smtClean="0"/>
              <a:t> </a:t>
            </a:r>
            <a:r>
              <a:rPr lang="en-US" sz="1400" dirty="0" err="1" smtClean="0"/>
              <a:t>alokasi</a:t>
            </a:r>
            <a:r>
              <a:rPr lang="en-US" sz="1400" dirty="0" smtClean="0"/>
              <a:t> </a:t>
            </a:r>
            <a:r>
              <a:rPr lang="id-ID" sz="1400" dirty="0" smtClean="0"/>
              <a:t>APBN untuk</a:t>
            </a:r>
            <a:endParaRPr lang="en-US" sz="1400" dirty="0" smtClean="0"/>
          </a:p>
          <a:p>
            <a:r>
              <a:rPr lang="en-US" sz="1400" dirty="0" err="1" smtClean="0"/>
              <a:t>Pembayaran</a:t>
            </a:r>
            <a:r>
              <a:rPr lang="en-US" sz="1400" dirty="0" smtClean="0"/>
              <a:t> </a:t>
            </a:r>
            <a:r>
              <a:rPr lang="id-ID" sz="1400" dirty="0" smtClean="0"/>
              <a:t>konstruksi </a:t>
            </a:r>
            <a:endParaRPr lang="id-ID" sz="1400" dirty="0"/>
          </a:p>
        </p:txBody>
      </p:sp>
      <p:sp>
        <p:nvSpPr>
          <p:cNvPr id="20" name="TextBox 19"/>
          <p:cNvSpPr txBox="1"/>
          <p:nvPr>
            <p:custDataLst>
              <p:tags r:id="rId13"/>
            </p:custDataLst>
          </p:nvPr>
        </p:nvSpPr>
        <p:spPr>
          <a:xfrm>
            <a:off x="2583610" y="5990687"/>
            <a:ext cx="16073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400" b="1" dirty="0" smtClean="0"/>
              <a:t>masa </a:t>
            </a:r>
            <a:r>
              <a:rPr lang="en-US" sz="1400" b="1" dirty="0" err="1" smtClean="0"/>
              <a:t>operasi</a:t>
            </a:r>
            <a:endParaRPr lang="id-ID" sz="1400" b="1" dirty="0"/>
          </a:p>
        </p:txBody>
      </p:sp>
      <p:sp>
        <p:nvSpPr>
          <p:cNvPr id="21" name="TextBox 20"/>
          <p:cNvSpPr txBox="1"/>
          <p:nvPr>
            <p:custDataLst>
              <p:tags r:id="rId14"/>
            </p:custDataLst>
          </p:nvPr>
        </p:nvSpPr>
        <p:spPr>
          <a:xfrm>
            <a:off x="450010" y="5990687"/>
            <a:ext cx="16073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400" b="1" dirty="0" smtClean="0"/>
              <a:t>masa konstruksi </a:t>
            </a:r>
            <a:endParaRPr lang="id-ID" sz="1400" b="1" dirty="0"/>
          </a:p>
        </p:txBody>
      </p:sp>
      <p:cxnSp>
        <p:nvCxnSpPr>
          <p:cNvPr id="22" name="Curved Connector 21"/>
          <p:cNvCxnSpPr/>
          <p:nvPr/>
        </p:nvCxnSpPr>
        <p:spPr>
          <a:xfrm rot="5400000">
            <a:off x="-826414" y="3716314"/>
            <a:ext cx="4856362" cy="3137"/>
          </a:xfrm>
          <a:prstGeom prst="curvedConnector3">
            <a:avLst>
              <a:gd name="adj1" fmla="val 50000"/>
            </a:avLst>
          </a:prstGeom>
          <a:ln>
            <a:solidFill>
              <a:schemeClr val="accent5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 rot="16200000">
            <a:off x="232610" y="2060295"/>
            <a:ext cx="6953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/>
              <a:t>Rp</a:t>
            </a:r>
            <a:r>
              <a:rPr lang="en-US" sz="1000" b="1" dirty="0" smtClean="0"/>
              <a:t> </a:t>
            </a:r>
            <a:r>
              <a:rPr lang="en-US" sz="1000" b="1" dirty="0" err="1" smtClean="0"/>
              <a:t>Juta</a:t>
            </a:r>
            <a:endParaRPr lang="id-ID" sz="1000" b="1" dirty="0"/>
          </a:p>
        </p:txBody>
      </p:sp>
      <p:sp>
        <p:nvSpPr>
          <p:cNvPr id="24" name="Rectangle 23"/>
          <p:cNvSpPr/>
          <p:nvPr/>
        </p:nvSpPr>
        <p:spPr>
          <a:xfrm>
            <a:off x="130628" y="-45643"/>
            <a:ext cx="90133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Kelebihan</a:t>
            </a:r>
            <a:r>
              <a:rPr lang="en-US" sz="28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Skema</a:t>
            </a:r>
            <a:r>
              <a:rPr lang="en-US" sz="28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AP </a:t>
            </a:r>
            <a:r>
              <a:rPr lang="en-US" sz="28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Dibandingkan</a:t>
            </a:r>
            <a:r>
              <a:rPr lang="en-US" sz="28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dengan</a:t>
            </a:r>
            <a:r>
              <a:rPr lang="en-US" sz="28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</a:p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Skema</a:t>
            </a:r>
            <a:r>
              <a:rPr lang="en-US" sz="28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Belanja</a:t>
            </a:r>
            <a:r>
              <a:rPr lang="en-US" sz="2800" b="1" dirty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Modal (</a:t>
            </a:r>
            <a:r>
              <a:rPr lang="en-US" sz="2800" b="1" dirty="0" err="1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Tradisional</a:t>
            </a:r>
            <a:r>
              <a:rPr lang="en-US" sz="2800" b="1" dirty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) </a:t>
            </a:r>
            <a:endParaRPr lang="en-US" sz="28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578554" y="3042819"/>
            <a:ext cx="4917922" cy="269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990598" y="2155372"/>
            <a:ext cx="201917" cy="898261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295398" y="1736512"/>
            <a:ext cx="203048" cy="130041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832554" y="1339216"/>
            <a:ext cx="5644" cy="16995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655965" y="5714730"/>
            <a:ext cx="4906633" cy="8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98676" y="4037260"/>
            <a:ext cx="5644" cy="1699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072086" y="2688773"/>
            <a:ext cx="137712" cy="36486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382258" y="2687278"/>
            <a:ext cx="159555" cy="36563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722902" y="2688051"/>
            <a:ext cx="163929" cy="36486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049133" y="2672062"/>
            <a:ext cx="172396" cy="36486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383829" y="2679943"/>
            <a:ext cx="179211" cy="36486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725343" y="2678753"/>
            <a:ext cx="165641" cy="36486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053286" y="2677774"/>
            <a:ext cx="137711" cy="36486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993609" y="3069773"/>
            <a:ext cx="263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4</a:t>
            </a:r>
            <a:endParaRPr lang="id-ID" sz="1200" dirty="0"/>
          </a:p>
        </p:txBody>
      </p:sp>
      <p:sp>
        <p:nvSpPr>
          <p:cNvPr id="39" name="Rectangle 38"/>
          <p:cNvSpPr/>
          <p:nvPr/>
        </p:nvSpPr>
        <p:spPr>
          <a:xfrm>
            <a:off x="949834" y="3071489"/>
            <a:ext cx="263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/>
              <a:t>1</a:t>
            </a:r>
            <a:endParaRPr lang="id-ID" sz="1200" dirty="0"/>
          </a:p>
        </p:txBody>
      </p:sp>
      <p:sp>
        <p:nvSpPr>
          <p:cNvPr id="40" name="Rectangle 39"/>
          <p:cNvSpPr/>
          <p:nvPr/>
        </p:nvSpPr>
        <p:spPr>
          <a:xfrm>
            <a:off x="2353478" y="3069773"/>
            <a:ext cx="9231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/>
              <a:t>6</a:t>
            </a:r>
            <a:endParaRPr lang="id-ID" sz="1200" dirty="0"/>
          </a:p>
        </p:txBody>
      </p:sp>
      <p:sp>
        <p:nvSpPr>
          <p:cNvPr id="41" name="Rectangle 40"/>
          <p:cNvSpPr/>
          <p:nvPr/>
        </p:nvSpPr>
        <p:spPr>
          <a:xfrm>
            <a:off x="1241342" y="3069773"/>
            <a:ext cx="263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2</a:t>
            </a:r>
            <a:endParaRPr lang="id-ID" sz="1200" dirty="0"/>
          </a:p>
        </p:txBody>
      </p:sp>
      <p:sp>
        <p:nvSpPr>
          <p:cNvPr id="42" name="Rectangle 41"/>
          <p:cNvSpPr/>
          <p:nvPr/>
        </p:nvSpPr>
        <p:spPr>
          <a:xfrm>
            <a:off x="1714749" y="2062139"/>
            <a:ext cx="207871" cy="99077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>
            <p:custDataLst>
              <p:tags r:id="rId15"/>
            </p:custDataLst>
          </p:nvPr>
        </p:nvSpPr>
        <p:spPr bwMode="auto">
          <a:xfrm>
            <a:off x="5879896" y="3030047"/>
            <a:ext cx="196735" cy="1906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id-ID" sz="2300" dirty="0" smtClean="0">
              <a:solidFill>
                <a:schemeClr val="tx1"/>
              </a:solidFill>
              <a:latin typeface="Segoe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319202" y="3069773"/>
            <a:ext cx="263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5</a:t>
            </a:r>
            <a:endParaRPr lang="id-ID" sz="1200" dirty="0"/>
          </a:p>
        </p:txBody>
      </p:sp>
      <p:sp>
        <p:nvSpPr>
          <p:cNvPr id="45" name="Rectangle 44"/>
          <p:cNvSpPr/>
          <p:nvPr/>
        </p:nvSpPr>
        <p:spPr>
          <a:xfrm>
            <a:off x="1722265" y="3074379"/>
            <a:ext cx="263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3</a:t>
            </a:r>
            <a:endParaRPr lang="id-ID" sz="1200" dirty="0"/>
          </a:p>
        </p:txBody>
      </p:sp>
      <p:sp>
        <p:nvSpPr>
          <p:cNvPr id="46" name="Rectangle 45"/>
          <p:cNvSpPr/>
          <p:nvPr/>
        </p:nvSpPr>
        <p:spPr>
          <a:xfrm>
            <a:off x="3014739" y="3069773"/>
            <a:ext cx="263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7</a:t>
            </a:r>
            <a:endParaRPr lang="id-ID" sz="1200" dirty="0"/>
          </a:p>
        </p:txBody>
      </p:sp>
      <p:sp>
        <p:nvSpPr>
          <p:cNvPr id="47" name="Rectangle 46"/>
          <p:cNvSpPr/>
          <p:nvPr/>
        </p:nvSpPr>
        <p:spPr>
          <a:xfrm>
            <a:off x="3325412" y="3074173"/>
            <a:ext cx="263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8</a:t>
            </a:r>
            <a:endParaRPr lang="id-ID" sz="1200" dirty="0"/>
          </a:p>
        </p:txBody>
      </p:sp>
      <p:sp>
        <p:nvSpPr>
          <p:cNvPr id="48" name="Rectangle 47"/>
          <p:cNvSpPr/>
          <p:nvPr/>
        </p:nvSpPr>
        <p:spPr>
          <a:xfrm>
            <a:off x="3668776" y="3057934"/>
            <a:ext cx="263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9</a:t>
            </a:r>
            <a:endParaRPr lang="id-ID" sz="1200" dirty="0"/>
          </a:p>
        </p:txBody>
      </p:sp>
      <p:sp>
        <p:nvSpPr>
          <p:cNvPr id="49" name="Rectangle 48"/>
          <p:cNvSpPr/>
          <p:nvPr/>
        </p:nvSpPr>
        <p:spPr>
          <a:xfrm>
            <a:off x="3951261" y="3062070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10</a:t>
            </a:r>
            <a:endParaRPr lang="id-ID" sz="1200" dirty="0"/>
          </a:p>
        </p:txBody>
      </p:sp>
      <p:sp>
        <p:nvSpPr>
          <p:cNvPr id="50" name="TextBox 49"/>
          <p:cNvSpPr txBox="1"/>
          <p:nvPr/>
        </p:nvSpPr>
        <p:spPr>
          <a:xfrm rot="16200000">
            <a:off x="308810" y="4732564"/>
            <a:ext cx="6953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/>
              <a:t>Rp</a:t>
            </a:r>
            <a:r>
              <a:rPr lang="en-US" sz="1000" b="1" dirty="0" smtClean="0"/>
              <a:t> </a:t>
            </a:r>
            <a:r>
              <a:rPr lang="en-US" sz="1000" b="1" dirty="0" err="1" smtClean="0"/>
              <a:t>Juta</a:t>
            </a:r>
            <a:endParaRPr lang="id-ID" sz="1000" b="1" dirty="0"/>
          </a:p>
        </p:txBody>
      </p:sp>
      <p:sp>
        <p:nvSpPr>
          <p:cNvPr id="51" name="Rectangle 50"/>
          <p:cNvSpPr/>
          <p:nvPr/>
        </p:nvSpPr>
        <p:spPr>
          <a:xfrm>
            <a:off x="2082472" y="5166001"/>
            <a:ext cx="136960" cy="5472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2392764" y="5164120"/>
            <a:ext cx="158683" cy="54844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2733432" y="5165279"/>
            <a:ext cx="163033" cy="5472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3059709" y="5151466"/>
            <a:ext cx="171453" cy="5675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3394388" y="5165831"/>
            <a:ext cx="168329" cy="5386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3735882" y="5155981"/>
            <a:ext cx="164736" cy="5472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063672" y="5155002"/>
            <a:ext cx="136959" cy="5472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2018487" y="5730870"/>
            <a:ext cx="263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4</a:t>
            </a:r>
            <a:endParaRPr lang="id-ID" sz="1200" dirty="0"/>
          </a:p>
        </p:txBody>
      </p:sp>
      <p:sp>
        <p:nvSpPr>
          <p:cNvPr id="59" name="Rectangle 58"/>
          <p:cNvSpPr/>
          <p:nvPr/>
        </p:nvSpPr>
        <p:spPr>
          <a:xfrm>
            <a:off x="974712" y="5732586"/>
            <a:ext cx="263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/>
              <a:t>1</a:t>
            </a:r>
            <a:endParaRPr lang="id-ID" sz="1200" dirty="0"/>
          </a:p>
        </p:txBody>
      </p:sp>
      <p:sp>
        <p:nvSpPr>
          <p:cNvPr id="60" name="Rectangle 59"/>
          <p:cNvSpPr/>
          <p:nvPr/>
        </p:nvSpPr>
        <p:spPr>
          <a:xfrm>
            <a:off x="2378356" y="5730870"/>
            <a:ext cx="9231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/>
              <a:t>6</a:t>
            </a:r>
            <a:endParaRPr lang="id-ID" sz="1200" dirty="0"/>
          </a:p>
        </p:txBody>
      </p:sp>
      <p:sp>
        <p:nvSpPr>
          <p:cNvPr id="61" name="Rectangle 60"/>
          <p:cNvSpPr/>
          <p:nvPr/>
        </p:nvSpPr>
        <p:spPr>
          <a:xfrm>
            <a:off x="1266220" y="5730870"/>
            <a:ext cx="263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2</a:t>
            </a:r>
            <a:endParaRPr lang="id-ID" sz="1200" dirty="0"/>
          </a:p>
        </p:txBody>
      </p:sp>
      <p:sp>
        <p:nvSpPr>
          <p:cNvPr id="62" name="Rectangle 61"/>
          <p:cNvSpPr/>
          <p:nvPr/>
        </p:nvSpPr>
        <p:spPr>
          <a:xfrm>
            <a:off x="2344080" y="5730870"/>
            <a:ext cx="263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5</a:t>
            </a:r>
            <a:endParaRPr lang="id-ID" sz="1200" dirty="0"/>
          </a:p>
        </p:txBody>
      </p:sp>
      <p:sp>
        <p:nvSpPr>
          <p:cNvPr id="63" name="Rectangle 62"/>
          <p:cNvSpPr/>
          <p:nvPr/>
        </p:nvSpPr>
        <p:spPr>
          <a:xfrm>
            <a:off x="1747143" y="5735476"/>
            <a:ext cx="263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3</a:t>
            </a:r>
            <a:endParaRPr lang="id-ID" sz="1200" dirty="0"/>
          </a:p>
        </p:txBody>
      </p:sp>
      <p:sp>
        <p:nvSpPr>
          <p:cNvPr id="64" name="Rectangle 63"/>
          <p:cNvSpPr/>
          <p:nvPr/>
        </p:nvSpPr>
        <p:spPr>
          <a:xfrm>
            <a:off x="3039617" y="5730870"/>
            <a:ext cx="263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7</a:t>
            </a:r>
            <a:endParaRPr lang="id-ID" sz="1200" dirty="0"/>
          </a:p>
        </p:txBody>
      </p:sp>
      <p:sp>
        <p:nvSpPr>
          <p:cNvPr id="65" name="Rectangle 64"/>
          <p:cNvSpPr/>
          <p:nvPr/>
        </p:nvSpPr>
        <p:spPr>
          <a:xfrm>
            <a:off x="3350290" y="5735270"/>
            <a:ext cx="263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8</a:t>
            </a:r>
            <a:endParaRPr lang="id-ID" sz="1200" dirty="0"/>
          </a:p>
        </p:txBody>
      </p:sp>
      <p:sp>
        <p:nvSpPr>
          <p:cNvPr id="66" name="Rectangle 65"/>
          <p:cNvSpPr/>
          <p:nvPr/>
        </p:nvSpPr>
        <p:spPr>
          <a:xfrm>
            <a:off x="3693654" y="5719031"/>
            <a:ext cx="263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9</a:t>
            </a:r>
            <a:endParaRPr lang="id-ID" sz="1200" dirty="0"/>
          </a:p>
        </p:txBody>
      </p:sp>
      <p:sp>
        <p:nvSpPr>
          <p:cNvPr id="67" name="Rectangle 66"/>
          <p:cNvSpPr/>
          <p:nvPr/>
        </p:nvSpPr>
        <p:spPr>
          <a:xfrm>
            <a:off x="3976979" y="5707791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 smtClean="0"/>
              <a:t>10</a:t>
            </a:r>
            <a:endParaRPr lang="id-ID" sz="1200" dirty="0"/>
          </a:p>
        </p:txBody>
      </p:sp>
      <p:sp>
        <p:nvSpPr>
          <p:cNvPr id="68" name="Rectangle 67"/>
          <p:cNvSpPr/>
          <p:nvPr/>
        </p:nvSpPr>
        <p:spPr>
          <a:xfrm>
            <a:off x="1814306" y="5171904"/>
            <a:ext cx="136960" cy="5472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2065725" y="2496862"/>
            <a:ext cx="2125272" cy="1364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>
            <p:custDataLst>
              <p:tags r:id="rId16"/>
            </p:custDataLst>
          </p:nvPr>
        </p:nvSpPr>
        <p:spPr>
          <a:xfrm>
            <a:off x="6139002" y="2927553"/>
            <a:ext cx="27763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Adanya</a:t>
            </a:r>
            <a:r>
              <a:rPr lang="en-US" sz="1400" dirty="0" smtClean="0"/>
              <a:t> </a:t>
            </a:r>
            <a:r>
              <a:rPr lang="en-US" sz="1400" dirty="0" err="1" smtClean="0"/>
              <a:t>risiko</a:t>
            </a:r>
            <a:r>
              <a:rPr lang="en-US" sz="1400" dirty="0" smtClean="0"/>
              <a:t> </a:t>
            </a:r>
            <a:r>
              <a:rPr lang="en-US" sz="1400" dirty="0" err="1" smtClean="0"/>
              <a:t>kelebihan</a:t>
            </a:r>
            <a:r>
              <a:rPr lang="en-US" sz="1400" dirty="0" smtClean="0"/>
              <a:t> </a:t>
            </a:r>
            <a:r>
              <a:rPr lang="en-US" sz="1400" dirty="0" err="1" smtClean="0"/>
              <a:t>biaya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kelebihan</a:t>
            </a:r>
            <a:r>
              <a:rPr lang="en-US" sz="1400" dirty="0" smtClean="0"/>
              <a:t> </a:t>
            </a:r>
            <a:r>
              <a:rPr lang="en-US" sz="1400" dirty="0" err="1" smtClean="0"/>
              <a:t>waktu</a:t>
            </a:r>
            <a:r>
              <a:rPr lang="en-US" sz="1400" dirty="0" smtClean="0"/>
              <a:t> yang </a:t>
            </a:r>
            <a:r>
              <a:rPr lang="en-US" sz="1400" dirty="0" err="1" smtClean="0"/>
              <a:t>harus</a:t>
            </a:r>
            <a:r>
              <a:rPr lang="en-US" sz="1400" dirty="0" smtClean="0"/>
              <a:t> </a:t>
            </a:r>
            <a:r>
              <a:rPr lang="en-US" sz="1400" dirty="0" err="1" smtClean="0"/>
              <a:t>ditanggung</a:t>
            </a:r>
            <a:r>
              <a:rPr lang="en-US" sz="1400" dirty="0" smtClean="0"/>
              <a:t> APBN</a:t>
            </a:r>
            <a:endParaRPr lang="id-ID" sz="1400" dirty="0"/>
          </a:p>
        </p:txBody>
      </p:sp>
      <p:sp>
        <p:nvSpPr>
          <p:cNvPr id="71" name="Rectangle 70"/>
          <p:cNvSpPr/>
          <p:nvPr>
            <p:custDataLst>
              <p:tags r:id="rId17"/>
            </p:custDataLst>
          </p:nvPr>
        </p:nvSpPr>
        <p:spPr bwMode="auto">
          <a:xfrm>
            <a:off x="5956096" y="5418541"/>
            <a:ext cx="196735" cy="1906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id-ID" sz="2300" dirty="0" smtClean="0">
              <a:solidFill>
                <a:schemeClr val="tx1"/>
              </a:solidFill>
              <a:latin typeface="Segoe" pitchFamily="34" charset="0"/>
            </a:endParaRPr>
          </a:p>
        </p:txBody>
      </p:sp>
      <p:sp>
        <p:nvSpPr>
          <p:cNvPr id="72" name="TextBox 71"/>
          <p:cNvSpPr txBox="1"/>
          <p:nvPr>
            <p:custDataLst>
              <p:tags r:id="rId18"/>
            </p:custDataLst>
          </p:nvPr>
        </p:nvSpPr>
        <p:spPr>
          <a:xfrm>
            <a:off x="6215202" y="5239847"/>
            <a:ext cx="27763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Menghilangkan</a:t>
            </a:r>
            <a:r>
              <a:rPr lang="en-US" sz="1400" dirty="0" smtClean="0"/>
              <a:t> </a:t>
            </a:r>
            <a:r>
              <a:rPr lang="en-US" sz="1400" dirty="0" err="1" smtClean="0"/>
              <a:t>risiko</a:t>
            </a:r>
            <a:r>
              <a:rPr lang="en-US" sz="1400" dirty="0" smtClean="0"/>
              <a:t> </a:t>
            </a:r>
            <a:r>
              <a:rPr lang="en-US" sz="1400" dirty="0" err="1" smtClean="0"/>
              <a:t>kelebihan</a:t>
            </a:r>
            <a:r>
              <a:rPr lang="en-US" sz="1400" dirty="0" smtClean="0"/>
              <a:t> </a:t>
            </a:r>
            <a:r>
              <a:rPr lang="en-US" sz="1400" dirty="0" err="1" smtClean="0"/>
              <a:t>biaya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kelebihan</a:t>
            </a:r>
            <a:r>
              <a:rPr lang="en-US" sz="1400" dirty="0" smtClean="0"/>
              <a:t> </a:t>
            </a:r>
            <a:r>
              <a:rPr lang="en-US" sz="1400" dirty="0" err="1" smtClean="0"/>
              <a:t>waktu</a:t>
            </a:r>
            <a:r>
              <a:rPr lang="en-US" sz="1400" dirty="0" smtClean="0"/>
              <a:t> yang </a:t>
            </a:r>
            <a:r>
              <a:rPr lang="en-US" sz="1400" dirty="0" err="1" smtClean="0"/>
              <a:t>harus</a:t>
            </a:r>
            <a:r>
              <a:rPr lang="en-US" sz="1400" dirty="0" smtClean="0"/>
              <a:t> </a:t>
            </a:r>
            <a:r>
              <a:rPr lang="en-US" sz="1400" dirty="0" err="1" smtClean="0"/>
              <a:t>ditanggung</a:t>
            </a:r>
            <a:r>
              <a:rPr lang="en-US" sz="1400" dirty="0" smtClean="0"/>
              <a:t> APBN</a:t>
            </a:r>
            <a:endParaRPr lang="id-ID" sz="1400" dirty="0"/>
          </a:p>
        </p:txBody>
      </p:sp>
      <p:sp>
        <p:nvSpPr>
          <p:cNvPr id="7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819-A4B9-45B3-9A10-CFB97357EA5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03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3945917" y="3429952"/>
            <a:ext cx="2057400" cy="365125"/>
          </a:xfrm>
        </p:spPr>
        <p:txBody>
          <a:bodyPr/>
          <a:lstStyle/>
          <a:p>
            <a:pPr>
              <a:defRPr/>
            </a:pPr>
            <a:fld id="{763FD86A-5FA5-44D0-A1AE-922F1B44A2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588977" y="1116309"/>
            <a:ext cx="5013654" cy="1222375"/>
            <a:chOff x="2127594" y="0"/>
            <a:chExt cx="5013654" cy="1222375"/>
          </a:xfrm>
        </p:grpSpPr>
        <p:sp>
          <p:nvSpPr>
            <p:cNvPr id="17" name="Pentagon 16"/>
            <p:cNvSpPr/>
            <p:nvPr/>
          </p:nvSpPr>
          <p:spPr>
            <a:xfrm rot="10800000">
              <a:off x="2127594" y="0"/>
              <a:ext cx="5013654" cy="1222375"/>
            </a:xfrm>
            <a:prstGeom prst="homePlat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Pentagon 4"/>
            <p:cNvSpPr/>
            <p:nvPr/>
          </p:nvSpPr>
          <p:spPr>
            <a:xfrm rot="21600000">
              <a:off x="2433188" y="0"/>
              <a:ext cx="4708060" cy="12223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9033" tIns="106680" rIns="199136" bIns="106680" numCol="1" spcCol="1270" anchor="ctr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i="1" kern="1200" dirty="0" smtClean="0"/>
                <a:t>Project Development Fund </a:t>
              </a:r>
              <a:r>
                <a:rPr lang="en-US" sz="2800" kern="1200" dirty="0" smtClean="0"/>
                <a:t>(PDF)</a:t>
              </a:r>
              <a:endParaRPr lang="en-US" sz="2800" kern="12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588975" y="2726766"/>
            <a:ext cx="5013654" cy="1222375"/>
            <a:chOff x="2127594" y="0"/>
            <a:chExt cx="5013654" cy="1222375"/>
          </a:xfrm>
        </p:grpSpPr>
        <p:sp>
          <p:nvSpPr>
            <p:cNvPr id="20" name="Pentagon 19"/>
            <p:cNvSpPr/>
            <p:nvPr/>
          </p:nvSpPr>
          <p:spPr>
            <a:xfrm rot="10800000">
              <a:off x="2127594" y="0"/>
              <a:ext cx="5013654" cy="1222375"/>
            </a:xfrm>
            <a:prstGeom prst="homePlate">
              <a:avLst/>
            </a:prstGeom>
            <a:solidFill>
              <a:srgbClr val="0070C0"/>
            </a:solidFill>
            <a:ln>
              <a:solidFill>
                <a:schemeClr val="accent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Pentagon 4"/>
            <p:cNvSpPr/>
            <p:nvPr/>
          </p:nvSpPr>
          <p:spPr>
            <a:xfrm rot="21600000">
              <a:off x="2433188" y="0"/>
              <a:ext cx="4708060" cy="12223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9033" tIns="106680" rIns="199136" bIns="106680" numCol="1" spcCol="1270" anchor="ctr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 err="1" smtClean="0"/>
                <a:t>Dukungan</a:t>
              </a:r>
              <a:r>
                <a:rPr lang="en-US" sz="2800" kern="1200" dirty="0" smtClean="0"/>
                <a:t> </a:t>
              </a:r>
              <a:r>
                <a:rPr lang="en-US" sz="2800" kern="1200" dirty="0" err="1" smtClean="0"/>
                <a:t>Kelayakan</a:t>
              </a:r>
              <a:r>
                <a:rPr lang="en-US" sz="2800" kern="1200" dirty="0" smtClean="0"/>
                <a:t> (</a:t>
              </a:r>
              <a:r>
                <a:rPr lang="en-US" sz="2800" i="1" kern="1200" dirty="0" smtClean="0"/>
                <a:t>Viability Gap Fund</a:t>
              </a:r>
              <a:r>
                <a:rPr lang="en-US" sz="2800" kern="1200" dirty="0" smtClean="0"/>
                <a:t>/ VGF)</a:t>
              </a:r>
              <a:endParaRPr lang="en-US" sz="2800" kern="12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588974" y="4520977"/>
            <a:ext cx="5013654" cy="1714500"/>
            <a:chOff x="2117220" y="0"/>
            <a:chExt cx="5013654" cy="1794214"/>
          </a:xfrm>
        </p:grpSpPr>
        <p:sp>
          <p:nvSpPr>
            <p:cNvPr id="23" name="Pentagon 22"/>
            <p:cNvSpPr/>
            <p:nvPr/>
          </p:nvSpPr>
          <p:spPr>
            <a:xfrm rot="10800000">
              <a:off x="2117220" y="0"/>
              <a:ext cx="5013654" cy="1222375"/>
            </a:xfrm>
            <a:prstGeom prst="homePlat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Pentagon 4"/>
            <p:cNvSpPr/>
            <p:nvPr/>
          </p:nvSpPr>
          <p:spPr>
            <a:xfrm>
              <a:off x="2422814" y="0"/>
              <a:ext cx="4708060" cy="17942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9033" tIns="106680" rIns="199136" bIns="106680" numCol="1" spcCol="1270" anchor="ctr" anchorCtr="0">
              <a:noAutofit/>
            </a:bodyPr>
            <a:lstStyle/>
            <a:p>
              <a:pPr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 err="1" smtClean="0"/>
                <a:t>Penjaminan</a:t>
              </a:r>
              <a:r>
                <a:rPr lang="en-US" sz="2800" dirty="0" smtClean="0"/>
                <a:t> </a:t>
              </a:r>
              <a:r>
                <a:rPr lang="en-US" sz="2800" dirty="0" err="1"/>
                <a:t>Pemerintah</a:t>
              </a:r>
              <a:r>
                <a:rPr lang="en-US" sz="2800" dirty="0"/>
                <a:t> yang </a:t>
              </a:r>
              <a:r>
                <a:rPr lang="en-US" sz="2800" dirty="0" err="1"/>
                <a:t>timbul</a:t>
              </a:r>
              <a:r>
                <a:rPr lang="en-US" sz="2800" dirty="0"/>
                <a:t> </a:t>
              </a:r>
              <a:r>
                <a:rPr lang="en-US" sz="2800" dirty="0" err="1"/>
                <a:t>akibat</a:t>
              </a:r>
              <a:r>
                <a:rPr lang="en-US" sz="2800" dirty="0"/>
                <a:t> </a:t>
              </a:r>
              <a:r>
                <a:rPr lang="en-US" sz="2800" dirty="0" err="1"/>
                <a:t>terjadinya</a:t>
              </a:r>
              <a:r>
                <a:rPr lang="en-US" sz="2800" dirty="0"/>
                <a:t> </a:t>
              </a:r>
              <a:r>
                <a:rPr lang="en-US" sz="2800" dirty="0" err="1"/>
                <a:t>Risiko</a:t>
              </a:r>
              <a:r>
                <a:rPr lang="en-US" sz="2800" dirty="0"/>
                <a:t> </a:t>
              </a:r>
              <a:r>
                <a:rPr lang="en-US" sz="2800" dirty="0" err="1"/>
                <a:t>Politik</a:t>
              </a:r>
              <a:endParaRPr lang="en-US" sz="2800" dirty="0"/>
            </a:p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800" kern="1200" dirty="0"/>
            </a:p>
          </p:txBody>
        </p:sp>
      </p:grpSp>
      <p:sp>
        <p:nvSpPr>
          <p:cNvPr id="25" name="Oval 24"/>
          <p:cNvSpPr/>
          <p:nvPr/>
        </p:nvSpPr>
        <p:spPr>
          <a:xfrm>
            <a:off x="280328" y="2527447"/>
            <a:ext cx="2093277" cy="1805009"/>
          </a:xfrm>
          <a:prstGeom prst="ellipse">
            <a:avLst/>
          </a:prstGeom>
          <a:solidFill>
            <a:srgbClr val="7030A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en-US" sz="2400" dirty="0" err="1" smtClean="0"/>
              <a:t>Fasilitas</a:t>
            </a:r>
            <a:r>
              <a:rPr lang="en-US" sz="2400" dirty="0" smtClean="0"/>
              <a:t>/ </a:t>
            </a:r>
            <a:r>
              <a:rPr lang="en-US" sz="2400" dirty="0" err="1" smtClean="0"/>
              <a:t>Dukungan</a:t>
            </a:r>
            <a:endParaRPr lang="en-US" sz="2400" dirty="0"/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849086"/>
          </a:xfrm>
        </p:spPr>
        <p:txBody>
          <a:bodyPr/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Fasilitas</a:t>
            </a:r>
            <a:r>
              <a:rPr lang="en-US" sz="28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 / </a:t>
            </a:r>
            <a:r>
              <a:rPr lang="en-US" sz="2800" b="1" dirty="0" err="1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Dukungan</a:t>
            </a:r>
            <a:r>
              <a:rPr lang="en-US" sz="28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Pemerintah</a:t>
            </a:r>
            <a:r>
              <a:rPr lang="en-US" sz="28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/>
            </a:r>
            <a:br>
              <a:rPr lang="en-US" sz="28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</a:br>
            <a:r>
              <a:rPr lang="en-US" sz="2800" b="1" dirty="0" err="1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Untuk</a:t>
            </a:r>
            <a:r>
              <a:rPr lang="en-US" sz="28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Proyek</a:t>
            </a:r>
            <a:r>
              <a:rPr lang="en-US" sz="28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 KPBU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4989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83029" y="3842657"/>
            <a:ext cx="8425542" cy="240574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05544" y="217008"/>
            <a:ext cx="753291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Kriteria</a:t>
            </a:r>
            <a:r>
              <a:rPr lang="en-US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Proyek</a:t>
            </a:r>
            <a:r>
              <a:rPr lang="en-US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untuk</a:t>
            </a:r>
            <a:r>
              <a:rPr lang="en-US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dapat</a:t>
            </a:r>
            <a:r>
              <a:rPr lang="en-US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mengaplikasikan</a:t>
            </a:r>
            <a:r>
              <a:rPr lang="en-US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KPBU AP</a:t>
            </a:r>
            <a:endParaRPr lang="en-US" sz="26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Rectangle 3"/>
          <p:cNvSpPr/>
          <p:nvPr>
            <p:custDataLst>
              <p:tags r:id="rId1"/>
            </p:custDataLst>
          </p:nvPr>
        </p:nvSpPr>
        <p:spPr bwMode="auto">
          <a:xfrm>
            <a:off x="457200" y="1774371"/>
            <a:ext cx="8096250" cy="3799115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indent="-4572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u="sng" dirty="0" err="1">
                <a:solidFill>
                  <a:schemeClr val="tx1"/>
                </a:solidFill>
              </a:rPr>
              <a:t>Kriteria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  <a:r>
              <a:rPr lang="en-US" sz="1600" b="1" u="sng" dirty="0" err="1">
                <a:solidFill>
                  <a:schemeClr val="tx1"/>
                </a:solidFill>
              </a:rPr>
              <a:t>Umum</a:t>
            </a:r>
            <a:r>
              <a:rPr lang="en-US" sz="1600" b="1" u="sng" dirty="0">
                <a:solidFill>
                  <a:schemeClr val="tx1"/>
                </a:solidFill>
              </a:rPr>
              <a:t> </a:t>
            </a:r>
            <a:r>
              <a:rPr lang="en-US" sz="1600" b="1" u="sng" dirty="0" err="1">
                <a:solidFill>
                  <a:schemeClr val="tx1"/>
                </a:solidFill>
              </a:rPr>
              <a:t>Proyek</a:t>
            </a:r>
            <a:r>
              <a:rPr lang="en-US" sz="1600" b="1" u="sng" dirty="0">
                <a:solidFill>
                  <a:schemeClr val="tx1"/>
                </a:solidFill>
              </a:rPr>
              <a:t>:</a:t>
            </a:r>
          </a:p>
          <a:p>
            <a:pPr indent="-4572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chemeClr val="tx1"/>
              </a:solidFill>
            </a:endParaRPr>
          </a:p>
          <a:p>
            <a:pPr marL="347663" lvl="0" indent="-347663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P</a:t>
            </a:r>
            <a:r>
              <a:rPr lang="id-ID" sz="1600" dirty="0">
                <a:solidFill>
                  <a:schemeClr val="tx1"/>
                </a:solidFill>
              </a:rPr>
              <a:t>royek infrastruktur yang </a:t>
            </a:r>
            <a:r>
              <a:rPr lang="en-US" sz="1600" dirty="0" err="1">
                <a:solidFill>
                  <a:schemeClr val="tx1"/>
                </a:solidFill>
              </a:rPr>
              <a:t>layak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secara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ekonomi</a:t>
            </a:r>
            <a:r>
              <a:rPr lang="en-US" sz="1600" dirty="0">
                <a:solidFill>
                  <a:schemeClr val="tx1"/>
                </a:solidFill>
              </a:rPr>
              <a:t> (</a:t>
            </a:r>
            <a:r>
              <a:rPr lang="en-US" sz="1600" dirty="0" err="1">
                <a:solidFill>
                  <a:schemeClr val="tx1"/>
                </a:solidFill>
              </a:rPr>
              <a:t>meningkatkan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kualitas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layanan</a:t>
            </a:r>
            <a:r>
              <a:rPr lang="en-US" sz="1600" dirty="0">
                <a:solidFill>
                  <a:schemeClr val="tx1"/>
                </a:solidFill>
              </a:rPr>
              <a:t> public </a:t>
            </a:r>
            <a:r>
              <a:rPr lang="en-US" sz="1600" dirty="0" err="1">
                <a:solidFill>
                  <a:schemeClr val="tx1"/>
                </a:solidFill>
              </a:rPr>
              <a:t>atau</a:t>
            </a:r>
            <a:r>
              <a:rPr lang="en-US" sz="1600" dirty="0">
                <a:solidFill>
                  <a:schemeClr val="tx1"/>
                </a:solidFill>
              </a:rPr>
              <a:t> pun </a:t>
            </a:r>
            <a:r>
              <a:rPr lang="en-US" sz="1600" dirty="0" err="1">
                <a:solidFill>
                  <a:schemeClr val="tx1"/>
                </a:solidFill>
              </a:rPr>
              <a:t>memberi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manfaat</a:t>
            </a:r>
            <a:r>
              <a:rPr lang="en-US" sz="1600" dirty="0">
                <a:solidFill>
                  <a:schemeClr val="tx1"/>
                </a:solidFill>
              </a:rPr>
              <a:t> social </a:t>
            </a:r>
            <a:r>
              <a:rPr lang="en-US" sz="1600" dirty="0" err="1">
                <a:solidFill>
                  <a:schemeClr val="tx1"/>
                </a:solidFill>
              </a:rPr>
              <a:t>bagi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masyarakat</a:t>
            </a:r>
            <a:r>
              <a:rPr lang="en-US" sz="1600" dirty="0">
                <a:solidFill>
                  <a:schemeClr val="tx1"/>
                </a:solidFill>
              </a:rPr>
              <a:t>) </a:t>
            </a:r>
            <a:r>
              <a:rPr lang="en-US" sz="1600" dirty="0" err="1">
                <a:solidFill>
                  <a:schemeClr val="tx1"/>
                </a:solidFill>
              </a:rPr>
              <a:t>namun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id-ID" sz="1600" dirty="0">
                <a:solidFill>
                  <a:schemeClr val="tx1"/>
                </a:solidFill>
              </a:rPr>
              <a:t>secara komersial masih marginal</a:t>
            </a:r>
            <a:endParaRPr lang="en-US" sz="1600" dirty="0">
              <a:solidFill>
                <a:schemeClr val="tx1"/>
              </a:solidFill>
            </a:endParaRPr>
          </a:p>
          <a:p>
            <a:pPr marL="347663" lvl="0" indent="-347663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1600" dirty="0">
                <a:solidFill>
                  <a:schemeClr val="tx1"/>
                </a:solidFill>
              </a:rPr>
              <a:t>Proses pengadaan proyek d</a:t>
            </a:r>
            <a:r>
              <a:rPr lang="en-US" sz="1600" dirty="0" err="1">
                <a:solidFill>
                  <a:schemeClr val="tx1"/>
                </a:solidFill>
              </a:rPr>
              <a:t>ilakukan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melalui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tahapan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pemilihan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adil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terbuka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transparan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serta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memperhatikan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prinsip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persaingan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usaha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sehat</a:t>
            </a:r>
            <a:endParaRPr lang="id-ID" sz="1600" dirty="0">
              <a:solidFill>
                <a:schemeClr val="tx1"/>
              </a:solidFill>
            </a:endParaRPr>
          </a:p>
          <a:p>
            <a:pPr marL="347663" lvl="0" indent="-347663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1600" dirty="0">
                <a:solidFill>
                  <a:schemeClr val="tx1"/>
                </a:solidFill>
              </a:rPr>
              <a:t>Moda pengembalian investasi kepada badan usaha tidak berasal dari tarif pengguna layanan</a:t>
            </a:r>
          </a:p>
          <a:p>
            <a:pPr marL="347663" lvl="0" indent="-347663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1600" dirty="0">
                <a:solidFill>
                  <a:schemeClr val="tx1"/>
                </a:solidFill>
              </a:rPr>
              <a:t>Tarif tetap dapat dikenakan kepada pengguna layanan, dimana pengelolaannya dilaksanakan oleh PJPK</a:t>
            </a:r>
          </a:p>
          <a:p>
            <a:pPr indent="-4572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chemeClr val="tx1"/>
              </a:solidFill>
            </a:endParaRPr>
          </a:p>
          <a:p>
            <a:pPr indent="-4572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u="sng" dirty="0" err="1">
                <a:solidFill>
                  <a:schemeClr val="tx1"/>
                </a:solidFill>
                <a:effectLst/>
              </a:rPr>
              <a:t>Kriteria</a:t>
            </a:r>
            <a:r>
              <a:rPr lang="en-US" sz="1600" b="1" u="sng" dirty="0">
                <a:solidFill>
                  <a:schemeClr val="tx1"/>
                </a:solidFill>
                <a:effectLst/>
              </a:rPr>
              <a:t> </a:t>
            </a:r>
            <a:r>
              <a:rPr lang="id-ID" sz="1600" b="1" u="sng" dirty="0">
                <a:solidFill>
                  <a:schemeClr val="tx1"/>
                </a:solidFill>
                <a:effectLst/>
              </a:rPr>
              <a:t>tambahan untuk proyek daerah</a:t>
            </a:r>
            <a:r>
              <a:rPr lang="en-US" sz="1600" b="1" u="sng" dirty="0">
                <a:solidFill>
                  <a:schemeClr val="tx1"/>
                </a:solidFill>
                <a:effectLst/>
              </a:rPr>
              <a:t>:</a:t>
            </a:r>
            <a:endParaRPr lang="id-ID" sz="1600" b="1" u="sng" dirty="0">
              <a:solidFill>
                <a:schemeClr val="tx1"/>
              </a:solidFill>
              <a:effectLst/>
            </a:endParaRPr>
          </a:p>
          <a:p>
            <a:pPr indent="-4572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chemeClr val="tx1"/>
              </a:solidFill>
              <a:effectLst/>
            </a:endParaRPr>
          </a:p>
          <a:p>
            <a:pPr marL="347663" lvl="0" indent="-347663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  <a:effectLst/>
              </a:rPr>
              <a:t>A</a:t>
            </a:r>
            <a:r>
              <a:rPr lang="id-ID" sz="1600" dirty="0">
                <a:solidFill>
                  <a:schemeClr val="tx1"/>
                </a:solidFill>
                <a:effectLst/>
              </a:rPr>
              <a:t>P untuk proyek daerah bersumber dari APBD</a:t>
            </a:r>
          </a:p>
          <a:p>
            <a:pPr marL="347663" lvl="0" indent="-347663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id-ID" sz="1600" dirty="0">
                <a:solidFill>
                  <a:schemeClr val="tx1"/>
                </a:solidFill>
                <a:effectLst/>
              </a:rPr>
              <a:t>Apabila kapasitas APBD tidak mencukupi kebutuhan AP, maka kelayakan finansial proyek KPBU dapat dibantu melalui VGF</a:t>
            </a:r>
          </a:p>
          <a:p>
            <a:pPr marL="347663" lvl="0" indent="-347663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id-ID" sz="1600" dirty="0">
                <a:solidFill>
                  <a:schemeClr val="tx1"/>
                </a:solidFill>
                <a:effectLst/>
              </a:rPr>
              <a:t>VGF adalah Dana Dukungan atas sebagian biaya konstruksi yang bersumber dari APBN (maximum 49% dari biaya konstruksi)</a:t>
            </a:r>
          </a:p>
          <a:p>
            <a:pPr marL="347663" lvl="0" indent="-347663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id-ID" sz="1600" dirty="0">
                <a:solidFill>
                  <a:schemeClr val="tx1"/>
                </a:solidFill>
                <a:effectLst/>
              </a:rPr>
              <a:t>Pengaturan lebih lanjut atas penganggaran APBD dan proyek Daerah ditetapkan oleh Permendagri.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819-A4B9-45B3-9A10-CFB97357EA5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54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819-A4B9-45B3-9A10-CFB97357EA53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131809"/>
            <a:ext cx="9144000" cy="28257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Pengaturan</a:t>
            </a:r>
            <a:r>
              <a:rPr lang="en-US" sz="3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Dalam</a:t>
            </a:r>
            <a:r>
              <a:rPr lang="en-US" sz="3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PMK AP</a:t>
            </a:r>
            <a:endParaRPr lang="en-US" sz="3600" b="1" dirty="0">
              <a:solidFill>
                <a:schemeClr val="bg1"/>
              </a:solidFill>
              <a:latin typeface="Arial Narrow" panose="020B0606020202030204" pitchFamily="34" charset="0"/>
              <a:ea typeface="Cambria Math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305800" y="979714"/>
            <a:ext cx="6858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57200" y="751114"/>
            <a:ext cx="1524000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spcCol="548640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endParaRPr lang="en-US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457200" y="2324763"/>
            <a:ext cx="1524000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Sumber</a:t>
            </a:r>
            <a:r>
              <a:rPr lang="en-US" sz="1600" dirty="0" smtClean="0"/>
              <a:t> </a:t>
            </a:r>
          </a:p>
          <a:p>
            <a:pPr algn="ctr"/>
            <a:r>
              <a:rPr lang="en-US" sz="1600" dirty="0" smtClean="0"/>
              <a:t>Dana AP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457200" y="2962403"/>
            <a:ext cx="15240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Klasifikasi</a:t>
            </a:r>
            <a:r>
              <a:rPr lang="en-US" sz="1600" dirty="0" smtClean="0"/>
              <a:t> </a:t>
            </a:r>
            <a:r>
              <a:rPr lang="en-US" sz="1600" dirty="0" err="1" smtClean="0"/>
              <a:t>Belanja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457200" y="3620163"/>
            <a:ext cx="1524000" cy="7299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2600"/>
              </a:lnSpc>
            </a:pP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Penganggaran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57200" y="4410203"/>
            <a:ext cx="1524000" cy="11695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dirty="0" err="1" smtClean="0"/>
              <a:t>Periode</a:t>
            </a:r>
            <a:endParaRPr lang="en-US" dirty="0" smtClean="0"/>
          </a:p>
          <a:p>
            <a:pPr algn="ctr"/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endParaRPr lang="en-US" dirty="0" smtClean="0"/>
          </a:p>
          <a:p>
            <a:pPr algn="ctr"/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2057400" y="751114"/>
            <a:ext cx="6629400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d-ID" sz="1400" dirty="0"/>
              <a:t>AP </a:t>
            </a:r>
            <a:r>
              <a:rPr lang="en-US" sz="1400" dirty="0" err="1"/>
              <a:t>meliputi</a:t>
            </a:r>
            <a:r>
              <a:rPr lang="id-ID" sz="1400" dirty="0"/>
              <a:t> biaya </a:t>
            </a:r>
            <a:r>
              <a:rPr lang="id-ID" sz="1400" i="1" dirty="0"/>
              <a:t>Capex, Opex </a:t>
            </a:r>
            <a:r>
              <a:rPr lang="id-ID" sz="1400" dirty="0"/>
              <a:t>dan tingkat pengembalian investasi </a:t>
            </a:r>
            <a:endParaRPr lang="en-US" sz="1400" dirty="0">
              <a:ea typeface="Cambria Math" panose="020405030504060302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d-ID" sz="1400" dirty="0"/>
              <a:t>AP tidak boleh me</a:t>
            </a:r>
            <a:r>
              <a:rPr lang="en-US" sz="1400" dirty="0" err="1"/>
              <a:t>nanggung</a:t>
            </a:r>
            <a:r>
              <a:rPr lang="id-ID" sz="1400" dirty="0"/>
              <a:t> biaya promosi dan biaya pengelolaan pendapatan tarif layanan</a:t>
            </a:r>
            <a:endParaRPr lang="en-US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2057400" y="1548331"/>
            <a:ext cx="6629400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id-ID" sz="1400" b="1" dirty="0"/>
              <a:t>Perjanjian KPBU</a:t>
            </a:r>
            <a:r>
              <a:rPr lang="id-ID" sz="1400" dirty="0"/>
              <a:t>, yang didalamnya mengatur tentang target kinerja yang objektif dan </a:t>
            </a:r>
            <a:r>
              <a:rPr lang="id-ID" sz="1400" dirty="0" smtClean="0"/>
              <a:t>terukur</a:t>
            </a:r>
            <a:r>
              <a:rPr lang="en-US" sz="1400" dirty="0" smtClean="0"/>
              <a:t> </a:t>
            </a:r>
            <a:r>
              <a:rPr lang="en-US" sz="1400" dirty="0" err="1" smtClean="0"/>
              <a:t>akan</a:t>
            </a:r>
            <a:r>
              <a:rPr lang="en-US" sz="1400" dirty="0" smtClean="0"/>
              <a:t> </a:t>
            </a:r>
            <a:r>
              <a:rPr lang="en-US" sz="1400" dirty="0" err="1" smtClean="0"/>
              <a:t>menjadi</a:t>
            </a:r>
            <a:r>
              <a:rPr lang="en-US" sz="1400" dirty="0" smtClean="0"/>
              <a:t> </a:t>
            </a:r>
            <a:r>
              <a:rPr lang="en-US" sz="1400" dirty="0" err="1" smtClean="0"/>
              <a:t>dasar</a:t>
            </a:r>
            <a:r>
              <a:rPr lang="en-US" sz="1400" dirty="0" smtClean="0"/>
              <a:t> </a:t>
            </a:r>
            <a:r>
              <a:rPr lang="en-US" sz="1400" dirty="0" err="1" smtClean="0"/>
              <a:t>pembayaran</a:t>
            </a:r>
            <a:r>
              <a:rPr lang="en-US" sz="1400" dirty="0" smtClean="0"/>
              <a:t> AP</a:t>
            </a:r>
            <a:endParaRPr lang="en-US" sz="1400" dirty="0"/>
          </a:p>
          <a:p>
            <a:pPr marL="285750" lvl="0" indent="-285750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id-ID" sz="1400" dirty="0"/>
              <a:t>Pembayaran AP tidak dihubungkan dengan tarif pengguna layanan </a:t>
            </a:r>
            <a:endParaRPr lang="en-US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457200" y="1524356"/>
            <a:ext cx="1524000" cy="7335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spcCol="548640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endParaRPr lang="en-US" dirty="0" smtClean="0"/>
          </a:p>
        </p:txBody>
      </p:sp>
      <p:sp>
        <p:nvSpPr>
          <p:cNvPr id="31" name="TextBox 30"/>
          <p:cNvSpPr txBox="1"/>
          <p:nvPr/>
        </p:nvSpPr>
        <p:spPr>
          <a:xfrm>
            <a:off x="2057400" y="2323274"/>
            <a:ext cx="6629400" cy="5661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itchFamily="34" charset="0"/>
              </a:rPr>
              <a:t>A</a:t>
            </a:r>
            <a:r>
              <a:rPr lang="id-ID" sz="1400" dirty="0">
                <a:latin typeface="Calibri" pitchFamily="34" charset="0"/>
              </a:rPr>
              <a:t>PBN untuk KPBU (proyek infrastruktur pusat)</a:t>
            </a:r>
            <a:r>
              <a:rPr lang="en-US" sz="1400" dirty="0">
                <a:latin typeface="Calibri" pitchFamily="34" charset="0"/>
              </a:rPr>
              <a:t>, </a:t>
            </a:r>
            <a:r>
              <a:rPr lang="en-US" sz="1400" dirty="0" err="1">
                <a:latin typeface="Calibri" pitchFamily="34" charset="0"/>
              </a:rPr>
              <a:t>atau</a:t>
            </a:r>
            <a:endParaRPr lang="en-US" sz="1400" dirty="0">
              <a:ea typeface="Cambria Math" panose="02040503050406030204" pitchFamily="18" charset="0"/>
            </a:endParaRPr>
          </a:p>
          <a:p>
            <a:pPr marL="285750" lvl="0" indent="-285750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id-ID" sz="1400" dirty="0">
                <a:latin typeface="Calibri" pitchFamily="34" charset="0"/>
              </a:rPr>
              <a:t>APBD untuk KPDBU (proyek infrastruktur daerah) </a:t>
            </a:r>
            <a:endParaRPr lang="en-US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2057400" y="2960914"/>
            <a:ext cx="6629400" cy="6052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en-US" sz="1400" dirty="0" err="1" smtClean="0"/>
              <a:t>Diklasifikasikan</a:t>
            </a:r>
            <a:r>
              <a:rPr lang="en-US" sz="1400" dirty="0" smtClean="0"/>
              <a:t> </a:t>
            </a:r>
            <a:r>
              <a:rPr lang="en-US" sz="1400" dirty="0" err="1" smtClean="0"/>
              <a:t>sebagai</a:t>
            </a:r>
            <a:r>
              <a:rPr lang="en-US" sz="1400" dirty="0" smtClean="0"/>
              <a:t> </a:t>
            </a:r>
            <a:r>
              <a:rPr lang="id-ID" sz="1400" dirty="0" smtClean="0"/>
              <a:t>belanja </a:t>
            </a:r>
            <a:r>
              <a:rPr lang="en-US" sz="1400" dirty="0" err="1" smtClean="0"/>
              <a:t>barang</a:t>
            </a:r>
            <a:r>
              <a:rPr lang="en-US" sz="1400" dirty="0" smtClean="0"/>
              <a:t>/</a:t>
            </a:r>
            <a:r>
              <a:rPr lang="en-US" sz="1400" dirty="0" err="1" smtClean="0"/>
              <a:t>jasa</a:t>
            </a:r>
            <a:r>
              <a:rPr lang="en-US" sz="1400" dirty="0" smtClean="0"/>
              <a:t> </a:t>
            </a:r>
            <a:r>
              <a:rPr lang="id-ID" sz="1400" dirty="0" smtClean="0"/>
              <a:t>(</a:t>
            </a:r>
            <a:r>
              <a:rPr lang="en-US" sz="1400" dirty="0" err="1" smtClean="0"/>
              <a:t>layanan</a:t>
            </a:r>
            <a:r>
              <a:rPr lang="en-US" sz="1400" dirty="0" smtClean="0"/>
              <a:t> </a:t>
            </a:r>
            <a:r>
              <a:rPr lang="id-ID" sz="1400" dirty="0" smtClean="0"/>
              <a:t>publik</a:t>
            </a:r>
            <a:r>
              <a:rPr lang="id-ID" sz="1400" dirty="0"/>
              <a:t>) yang dilakukan oleh Menteri/Kepala Lembaga/Kepala Daerah 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2057400" y="3618674"/>
            <a:ext cx="6629400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/>
              <a:t>A</a:t>
            </a:r>
            <a:r>
              <a:rPr lang="id-ID" sz="1400" dirty="0"/>
              <a:t>P dianggarkan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dialokasikan</a:t>
            </a:r>
            <a:r>
              <a:rPr lang="en-US" sz="1400" dirty="0" smtClean="0"/>
              <a:t> </a:t>
            </a:r>
            <a:r>
              <a:rPr lang="id-ID" sz="1400" dirty="0" smtClean="0"/>
              <a:t>secara </a:t>
            </a:r>
            <a:r>
              <a:rPr lang="id-ID" sz="1400" dirty="0"/>
              <a:t>berkala </a:t>
            </a:r>
            <a:r>
              <a:rPr lang="en-US" sz="1400" dirty="0" err="1" smtClean="0"/>
              <a:t>oleh</a:t>
            </a:r>
            <a:r>
              <a:rPr lang="en-US" sz="1400" dirty="0" smtClean="0"/>
              <a:t> PJPK </a:t>
            </a:r>
            <a:r>
              <a:rPr lang="en-US" sz="1400" dirty="0" err="1" smtClean="0"/>
              <a:t>melalui</a:t>
            </a:r>
            <a:r>
              <a:rPr lang="en-US" sz="1400" dirty="0" smtClean="0"/>
              <a:t> DIPA </a:t>
            </a:r>
            <a:r>
              <a:rPr lang="id-ID" sz="1400" dirty="0" smtClean="0"/>
              <a:t>pada </a:t>
            </a:r>
            <a:r>
              <a:rPr lang="id-ID" sz="1400" dirty="0"/>
              <a:t>setiap tahun anggaran sesuai peraturan perundang-undangan</a:t>
            </a:r>
            <a:endParaRPr lang="en-US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d-ID" sz="1400" dirty="0"/>
              <a:t>Penganggaran pertama dilakukan pada tahun sebelum periode operasi dimulai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2057400" y="4408714"/>
            <a:ext cx="6629400" cy="11695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/>
              <a:t>A</a:t>
            </a:r>
            <a:r>
              <a:rPr lang="id-ID" sz="1400" dirty="0"/>
              <a:t>P dibayarkan oleh Pemerintah (PJPK) pada </a:t>
            </a:r>
            <a:r>
              <a:rPr lang="id-ID" sz="1400" b="1" dirty="0"/>
              <a:t>masa operasi </a:t>
            </a:r>
            <a:r>
              <a:rPr lang="id-ID" sz="1400" dirty="0"/>
              <a:t>dengan suatu komitmen pembayaran jangka </a:t>
            </a:r>
            <a:r>
              <a:rPr lang="id-ID" sz="1400" dirty="0" smtClean="0"/>
              <a:t>panjang</a:t>
            </a:r>
            <a:endParaRPr lang="en-US" sz="14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d-ID" sz="1400" dirty="0"/>
              <a:t>Pencairan pertama dilakukan pada tahun pertama periode operasi</a:t>
            </a:r>
            <a:endParaRPr lang="en-US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d-ID" sz="1400" dirty="0"/>
              <a:t>Pencairan dapat dilaksanakan secara berkala sesuai dengan spesifikasi output dan pencapaian target kinerja yang telah disepakati dalam perjanjian </a:t>
            </a:r>
            <a:r>
              <a:rPr lang="id-ID" sz="1400" dirty="0" smtClean="0"/>
              <a:t>KPBU</a:t>
            </a:r>
            <a:endParaRPr lang="en-US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457200" y="5653512"/>
            <a:ext cx="1524000" cy="7848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2700"/>
              </a:lnSpc>
            </a:pPr>
            <a:r>
              <a:rPr lang="en-US" sz="1600" dirty="0" err="1" smtClean="0"/>
              <a:t>Perstujuan</a:t>
            </a:r>
            <a:endParaRPr lang="en-US" sz="1600" dirty="0" smtClean="0"/>
          </a:p>
          <a:p>
            <a:pPr algn="ctr">
              <a:lnSpc>
                <a:spcPts val="2700"/>
              </a:lnSpc>
            </a:pPr>
            <a:r>
              <a:rPr lang="en-US" sz="1600" dirty="0" smtClean="0"/>
              <a:t> AP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2057400" y="5636873"/>
            <a:ext cx="6629400" cy="8233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Calibri" pitchFamily="34" charset="0"/>
              </a:rPr>
              <a:t>Persetujuan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Prinsip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diajukan</a:t>
            </a:r>
            <a:r>
              <a:rPr lang="en-US" sz="1400" dirty="0" smtClean="0">
                <a:latin typeface="Calibri" pitchFamily="34" charset="0"/>
              </a:rPr>
              <a:t> PJPK </a:t>
            </a:r>
            <a:r>
              <a:rPr lang="en-US" sz="1400" dirty="0" err="1" smtClean="0">
                <a:latin typeface="Calibri" pitchFamily="34" charset="0"/>
              </a:rPr>
              <a:t>sebelum</a:t>
            </a:r>
            <a:r>
              <a:rPr lang="en-US" sz="1400" dirty="0" smtClean="0">
                <a:latin typeface="Calibri" pitchFamily="34" charset="0"/>
              </a:rPr>
              <a:t> PQ, </a:t>
            </a:r>
            <a:r>
              <a:rPr lang="en-US" sz="1400" dirty="0" err="1" smtClean="0">
                <a:latin typeface="Calibri" pitchFamily="34" charset="0"/>
              </a:rPr>
              <a:t>diterbitkan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Menkeu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sebelum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penetapan</a:t>
            </a:r>
            <a:r>
              <a:rPr lang="en-US" sz="1400" dirty="0" smtClean="0">
                <a:latin typeface="Calibri" pitchFamily="34" charset="0"/>
              </a:rPr>
              <a:t> RFP Final</a:t>
            </a:r>
            <a:endParaRPr lang="en-US" sz="1400" dirty="0">
              <a:ea typeface="Cambria Math" panose="02040503050406030204" pitchFamily="18" charset="0"/>
            </a:endParaRPr>
          </a:p>
          <a:p>
            <a:pPr marL="285750" lvl="0" indent="-285750">
              <a:lnSpc>
                <a:spcPts val="1900"/>
              </a:lnSpc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Calibri" pitchFamily="34" charset="0"/>
              </a:rPr>
              <a:t>Persetujuan</a:t>
            </a:r>
            <a:r>
              <a:rPr lang="en-US" sz="1400" dirty="0" smtClean="0">
                <a:latin typeface="Calibri" pitchFamily="34" charset="0"/>
              </a:rPr>
              <a:t> Final </a:t>
            </a:r>
            <a:r>
              <a:rPr lang="en-US" sz="1400" dirty="0" err="1" smtClean="0">
                <a:latin typeface="Calibri" pitchFamily="34" charset="0"/>
              </a:rPr>
              <a:t>diterbitkan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sebelum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penandatangan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perjanjian</a:t>
            </a:r>
            <a:r>
              <a:rPr lang="en-US" sz="1400" dirty="0" smtClean="0">
                <a:latin typeface="Calibri" pitchFamily="34" charset="0"/>
              </a:rPr>
              <a:t> KPBU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169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199" y="82640"/>
            <a:ext cx="7886700" cy="660015"/>
          </a:xfrm>
        </p:spPr>
        <p:txBody>
          <a:bodyPr/>
          <a:lstStyle/>
          <a:p>
            <a:pPr algn="ctr"/>
            <a:r>
              <a:rPr lang="en-US" sz="3000" b="1" dirty="0" err="1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Prosedur</a:t>
            </a:r>
            <a:r>
              <a:rPr lang="en-US" sz="30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Pelaksanaan</a:t>
            </a:r>
            <a:r>
              <a:rPr lang="en-US" sz="30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30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AP</a:t>
            </a:r>
            <a:r>
              <a:rPr lang="en-US" sz="30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/>
            </a:r>
            <a:br>
              <a:rPr lang="en-US" sz="30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</a:br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EE9F-40C8-410E-9B11-00BB4E53EA38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584200" y="1381355"/>
            <a:ext cx="8304213" cy="23622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cxnSp>
        <p:nvCxnSpPr>
          <p:cNvPr id="5" name="Straight Arrow Connector 3"/>
          <p:cNvCxnSpPr>
            <a:cxnSpLocks noChangeShapeType="1"/>
          </p:cNvCxnSpPr>
          <p:nvPr/>
        </p:nvCxnSpPr>
        <p:spPr bwMode="auto">
          <a:xfrm>
            <a:off x="460375" y="960668"/>
            <a:ext cx="8569325" cy="0"/>
          </a:xfrm>
          <a:prstGeom prst="straightConnector1">
            <a:avLst/>
          </a:prstGeom>
          <a:noFill/>
          <a:ln w="57150" algn="ctr">
            <a:solidFill>
              <a:srgbClr val="F79646"/>
            </a:solidFill>
            <a:round/>
            <a:headEnd/>
            <a:tailEnd type="arrow" w="sm" len="sm"/>
          </a:ln>
        </p:spPr>
      </p:cxnSp>
      <p:sp>
        <p:nvSpPr>
          <p:cNvPr id="6" name="TextBox 102"/>
          <p:cNvSpPr txBox="1">
            <a:spLocks noChangeArrowheads="1"/>
          </p:cNvSpPr>
          <p:nvPr/>
        </p:nvSpPr>
        <p:spPr bwMode="auto">
          <a:xfrm>
            <a:off x="5457825" y="1046393"/>
            <a:ext cx="466725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 i="1">
                <a:solidFill>
                  <a:prstClr val="black"/>
                </a:solidFill>
                <a:cs typeface="Arial" pitchFamily="34" charset="0"/>
              </a:rPr>
              <a:t>Final RFP</a:t>
            </a:r>
          </a:p>
        </p:txBody>
      </p:sp>
      <p:sp>
        <p:nvSpPr>
          <p:cNvPr id="7" name="TextBox 103"/>
          <p:cNvSpPr txBox="1">
            <a:spLocks noChangeArrowheads="1"/>
          </p:cNvSpPr>
          <p:nvPr/>
        </p:nvSpPr>
        <p:spPr bwMode="auto">
          <a:xfrm>
            <a:off x="5767388" y="1046393"/>
            <a:ext cx="660400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 i="1">
                <a:solidFill>
                  <a:prstClr val="black"/>
                </a:solidFill>
                <a:cs typeface="Arial" pitchFamily="34" charset="0"/>
              </a:rPr>
              <a:t>Bid </a:t>
            </a:r>
            <a:br>
              <a:rPr lang="en-US" sz="900" b="1" i="1">
                <a:solidFill>
                  <a:prstClr val="black"/>
                </a:solidFill>
                <a:cs typeface="Arial" pitchFamily="34" charset="0"/>
              </a:rPr>
            </a:br>
            <a:r>
              <a:rPr lang="en-US" sz="900" b="1" i="1">
                <a:solidFill>
                  <a:prstClr val="black"/>
                </a:solidFill>
                <a:cs typeface="Arial" pitchFamily="34" charset="0"/>
              </a:rPr>
              <a:t>Sub-mission</a:t>
            </a:r>
          </a:p>
        </p:txBody>
      </p:sp>
      <p:sp>
        <p:nvSpPr>
          <p:cNvPr id="8" name="TextBox 104"/>
          <p:cNvSpPr txBox="1">
            <a:spLocks noChangeArrowheads="1"/>
          </p:cNvSpPr>
          <p:nvPr/>
        </p:nvSpPr>
        <p:spPr bwMode="auto">
          <a:xfrm>
            <a:off x="6159500" y="1036868"/>
            <a:ext cx="996950" cy="21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 dirty="0" err="1">
                <a:solidFill>
                  <a:prstClr val="black"/>
                </a:solidFill>
                <a:cs typeface="Arial" pitchFamily="34" charset="0"/>
              </a:rPr>
              <a:t>Penetapan</a:t>
            </a:r>
            <a:r>
              <a:rPr lang="en-US" sz="900" b="1" dirty="0">
                <a:solidFill>
                  <a:prstClr val="black"/>
                </a:solidFill>
                <a:cs typeface="Arial" pitchFamily="34" charset="0"/>
              </a:rPr>
              <a:t> BUPL</a:t>
            </a:r>
          </a:p>
        </p:txBody>
      </p:sp>
      <p:sp>
        <p:nvSpPr>
          <p:cNvPr id="9" name="Multiply 8"/>
          <p:cNvSpPr/>
          <p:nvPr/>
        </p:nvSpPr>
        <p:spPr bwMode="auto">
          <a:xfrm>
            <a:off x="5597525" y="827318"/>
            <a:ext cx="200025" cy="266700"/>
          </a:xfrm>
          <a:prstGeom prst="mathMultiply">
            <a:avLst/>
          </a:prstGeom>
          <a:solidFill>
            <a:srgbClr val="DDDDDD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10" name="Multiply 9"/>
          <p:cNvSpPr/>
          <p:nvPr/>
        </p:nvSpPr>
        <p:spPr bwMode="auto">
          <a:xfrm>
            <a:off x="5997575" y="827318"/>
            <a:ext cx="200025" cy="266700"/>
          </a:xfrm>
          <a:prstGeom prst="mathMultiply">
            <a:avLst/>
          </a:prstGeom>
          <a:solidFill>
            <a:srgbClr val="DDDDDD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11" name="Multiply 10"/>
          <p:cNvSpPr/>
          <p:nvPr/>
        </p:nvSpPr>
        <p:spPr bwMode="auto">
          <a:xfrm>
            <a:off x="6557963" y="827318"/>
            <a:ext cx="201612" cy="266700"/>
          </a:xfrm>
          <a:prstGeom prst="mathMultiply">
            <a:avLst/>
          </a:prstGeom>
          <a:solidFill>
            <a:srgbClr val="DDDDDD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2713" y="1457555"/>
            <a:ext cx="512762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050" b="1" dirty="0">
                <a:solidFill>
                  <a:prstClr val="black"/>
                </a:solidFill>
                <a:latin typeface="Arial Narrow"/>
                <a:ea typeface="ヒラギノ角ゴ ProN W3" charset="0"/>
                <a:cs typeface="Arial Narrow"/>
                <a:sym typeface="Lucida Grande" charset="0"/>
              </a:rPr>
              <a:t>PJPK:</a:t>
            </a:r>
          </a:p>
        </p:txBody>
      </p:sp>
      <p:sp>
        <p:nvSpPr>
          <p:cNvPr id="13" name="TextBox 12"/>
          <p:cNvSpPr txBox="1"/>
          <p:nvPr/>
        </p:nvSpPr>
        <p:spPr>
          <a:xfrm rot="16200000">
            <a:off x="-36512" y="4061055"/>
            <a:ext cx="787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050" b="1">
                <a:solidFill>
                  <a:prstClr val="black"/>
                </a:solidFill>
                <a:latin typeface="Arial Narrow"/>
                <a:ea typeface="ヒラギノ角ゴ ProN W3" charset="0"/>
                <a:cs typeface="Arial Narrow"/>
                <a:sym typeface="Lucida Grande" charset="0"/>
              </a:rPr>
              <a:t>Kemenkeu</a:t>
            </a:r>
            <a:endParaRPr lang="en-US" sz="1050" b="1" dirty="0">
              <a:solidFill>
                <a:prstClr val="black"/>
              </a:solidFill>
              <a:latin typeface="Arial Narrow"/>
              <a:ea typeface="ヒラギノ角ゴ ProN W3" charset="0"/>
              <a:cs typeface="Arial Narrow"/>
              <a:sym typeface="Lucida Grande" charset="0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2894013" y="1463905"/>
            <a:ext cx="0" cy="4321175"/>
          </a:xfrm>
          <a:prstGeom prst="line">
            <a:avLst/>
          </a:prstGeom>
          <a:solidFill>
            <a:srgbClr val="DDDDDD"/>
          </a:solidFill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5791200" y="1463905"/>
            <a:ext cx="0" cy="4321175"/>
          </a:xfrm>
          <a:prstGeom prst="line">
            <a:avLst/>
          </a:prstGeom>
          <a:solidFill>
            <a:srgbClr val="DDDDDD"/>
          </a:solidFill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Rectangle 15"/>
          <p:cNvSpPr/>
          <p:nvPr/>
        </p:nvSpPr>
        <p:spPr bwMode="auto">
          <a:xfrm>
            <a:off x="857250" y="1500418"/>
            <a:ext cx="1827213" cy="32385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900" b="1" dirty="0" err="1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Usulan</a:t>
            </a:r>
            <a:r>
              <a:rPr lang="en-US" sz="900" b="1" dirty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</a:t>
            </a:r>
            <a:br>
              <a:rPr lang="en-US" sz="900" b="1" dirty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</a:br>
            <a:r>
              <a:rPr lang="en-US" sz="900" b="1" dirty="0" err="1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Persetujuan</a:t>
            </a:r>
            <a:r>
              <a:rPr lang="en-US" sz="900" b="1" dirty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</a:t>
            </a:r>
            <a:r>
              <a:rPr lang="en-US" sz="900" b="1" dirty="0" err="1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Prinsip</a:t>
            </a:r>
            <a:endParaRPr lang="en-US" sz="900" b="1" dirty="0">
              <a:solidFill>
                <a:prstClr val="white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048000" y="1483501"/>
            <a:ext cx="808037" cy="4079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900" b="1" dirty="0" smtClean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Market Sounding</a:t>
            </a:r>
            <a:endParaRPr lang="en-US" sz="900" b="1" dirty="0">
              <a:solidFill>
                <a:prstClr val="white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896100" y="1500418"/>
            <a:ext cx="1827213" cy="32385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900" b="1" dirty="0" err="1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Usulan</a:t>
            </a:r>
            <a:r>
              <a:rPr lang="en-US" sz="900" b="1" dirty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</a:t>
            </a:r>
            <a:r>
              <a:rPr lang="en-US" sz="900" b="1" dirty="0" err="1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Persetujuan</a:t>
            </a:r>
            <a:r>
              <a:rPr lang="en-US" sz="900" b="1" dirty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 Final</a:t>
            </a:r>
          </a:p>
        </p:txBody>
      </p:sp>
      <p:sp>
        <p:nvSpPr>
          <p:cNvPr id="19" name="Rectangle 124"/>
          <p:cNvSpPr>
            <a:spLocks noChangeArrowheads="1"/>
          </p:cNvSpPr>
          <p:nvPr/>
        </p:nvSpPr>
        <p:spPr bwMode="auto">
          <a:xfrm>
            <a:off x="6900863" y="5300892"/>
            <a:ext cx="1827212" cy="837450"/>
          </a:xfrm>
          <a:prstGeom prst="rect">
            <a:avLst/>
          </a:prstGeom>
          <a:solidFill>
            <a:srgbClr val="CC66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err="1">
                <a:solidFill>
                  <a:srgbClr val="FFFFFF"/>
                </a:solidFill>
                <a:cs typeface="Arial" pitchFamily="34" charset="0"/>
              </a:rPr>
              <a:t>Persetujuan</a:t>
            </a:r>
            <a:r>
              <a:rPr lang="en-US" sz="900" b="1" dirty="0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en-US" sz="900" b="1" dirty="0" smtClean="0">
                <a:solidFill>
                  <a:srgbClr val="FFFFFF"/>
                </a:solidFill>
                <a:cs typeface="Arial" pitchFamily="34" charset="0"/>
              </a:rPr>
              <a:t>Final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err="1" smtClean="0">
                <a:solidFill>
                  <a:srgbClr val="FFFFFF"/>
                </a:solidFill>
                <a:cs typeface="Arial" pitchFamily="34" charset="0"/>
              </a:rPr>
              <a:t>guna</a:t>
            </a:r>
            <a:r>
              <a:rPr lang="en-US" sz="900" b="1" dirty="0" smtClean="0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en-US" sz="900" b="1" dirty="0" err="1" smtClean="0">
                <a:solidFill>
                  <a:srgbClr val="FFFFFF"/>
                </a:solidFill>
                <a:cs typeface="Arial" pitchFamily="34" charset="0"/>
              </a:rPr>
              <a:t>memastikan</a:t>
            </a:r>
            <a:r>
              <a:rPr lang="en-US" sz="900" b="1" dirty="0" smtClean="0">
                <a:solidFill>
                  <a:srgbClr val="FFFFFF"/>
                </a:solidFill>
                <a:cs typeface="Arial" pitchFamily="34" charset="0"/>
              </a:rPr>
              <a:t> AP </a:t>
            </a:r>
            <a:r>
              <a:rPr lang="en-US" sz="900" b="1" dirty="0" err="1" smtClean="0">
                <a:solidFill>
                  <a:srgbClr val="FFFFFF"/>
                </a:solidFill>
                <a:cs typeface="Arial" pitchFamily="34" charset="0"/>
              </a:rPr>
              <a:t>masuk</a:t>
            </a:r>
            <a:r>
              <a:rPr lang="en-US" sz="900" b="1" dirty="0" smtClean="0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en-US" sz="900" b="1" dirty="0" err="1" smtClean="0">
                <a:solidFill>
                  <a:srgbClr val="FFFFFF"/>
                </a:solidFill>
                <a:cs typeface="Arial" pitchFamily="34" charset="0"/>
              </a:rPr>
              <a:t>dalam</a:t>
            </a:r>
            <a:r>
              <a:rPr lang="en-US" sz="900" b="1" dirty="0" smtClean="0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en-US" sz="900" b="1" dirty="0" err="1" smtClean="0">
                <a:solidFill>
                  <a:srgbClr val="FFFFFF"/>
                </a:solidFill>
                <a:cs typeface="Arial" pitchFamily="34" charset="0"/>
              </a:rPr>
              <a:t>akun</a:t>
            </a:r>
            <a:r>
              <a:rPr lang="en-US" sz="900" b="1" dirty="0" smtClean="0">
                <a:solidFill>
                  <a:srgbClr val="FFFFFF"/>
                </a:solidFill>
                <a:cs typeface="Arial" pitchFamily="34" charset="0"/>
              </a:rPr>
              <a:t> mandatory spending di APBN </a:t>
            </a:r>
            <a:r>
              <a:rPr lang="en-US" sz="900" b="1" dirty="0" err="1" smtClean="0">
                <a:solidFill>
                  <a:srgbClr val="FFFFFF"/>
                </a:solidFill>
                <a:cs typeface="Arial" pitchFamily="34" charset="0"/>
              </a:rPr>
              <a:t>serta</a:t>
            </a:r>
            <a:r>
              <a:rPr lang="en-US" sz="900" b="1" dirty="0" smtClean="0">
                <a:solidFill>
                  <a:srgbClr val="FFFFFF"/>
                </a:solidFill>
                <a:cs typeface="Arial" pitchFamily="34" charset="0"/>
              </a:rPr>
              <a:t> proses </a:t>
            </a:r>
            <a:r>
              <a:rPr lang="en-US" sz="900" b="1" dirty="0" err="1" smtClean="0">
                <a:solidFill>
                  <a:srgbClr val="FFFFFF"/>
                </a:solidFill>
                <a:cs typeface="Arial" pitchFamily="34" charset="0"/>
              </a:rPr>
              <a:t>persetujuan</a:t>
            </a:r>
            <a:r>
              <a:rPr lang="en-US" sz="900" b="1" dirty="0" smtClean="0">
                <a:solidFill>
                  <a:srgbClr val="FFFFFF"/>
                </a:solidFill>
                <a:cs typeface="Arial" pitchFamily="34" charset="0"/>
              </a:rPr>
              <a:t> di DPR </a:t>
            </a:r>
            <a:r>
              <a:rPr lang="en-US" sz="900" b="1" dirty="0" err="1" smtClean="0">
                <a:solidFill>
                  <a:srgbClr val="FFFFFF"/>
                </a:solidFill>
                <a:cs typeface="Arial" pitchFamily="34" charset="0"/>
              </a:rPr>
              <a:t>sebelum</a:t>
            </a:r>
            <a:r>
              <a:rPr lang="en-US" sz="900" b="1" dirty="0" smtClean="0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en-US" sz="900" b="1" dirty="0" err="1" smtClean="0">
                <a:solidFill>
                  <a:srgbClr val="FFFFFF"/>
                </a:solidFill>
                <a:cs typeface="Arial" pitchFamily="34" charset="0"/>
              </a:rPr>
              <a:t>penandatangana</a:t>
            </a:r>
            <a:r>
              <a:rPr lang="en-US" sz="900" b="1" dirty="0" smtClean="0">
                <a:solidFill>
                  <a:srgbClr val="FFFFFF"/>
                </a:solidFill>
                <a:cs typeface="Arial" pitchFamily="34" charset="0"/>
              </a:rPr>
              <a:t> PKS</a:t>
            </a:r>
            <a:endParaRPr lang="en-US" sz="900" b="1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20" name="Rectangle 125"/>
          <p:cNvSpPr>
            <a:spLocks noChangeArrowheads="1"/>
          </p:cNvSpPr>
          <p:nvPr/>
        </p:nvSpPr>
        <p:spPr bwMode="auto">
          <a:xfrm>
            <a:off x="1181100" y="1825855"/>
            <a:ext cx="1493838" cy="134938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solidFill>
                  <a:prstClr val="black"/>
                </a:solidFill>
                <a:cs typeface="Arial" pitchFamily="34" charset="0"/>
              </a:rPr>
              <a:t>kepada Menteri Keuangan</a:t>
            </a:r>
          </a:p>
        </p:txBody>
      </p:sp>
      <p:sp>
        <p:nvSpPr>
          <p:cNvPr id="21" name="Rectangle 127"/>
          <p:cNvSpPr>
            <a:spLocks noChangeArrowheads="1"/>
          </p:cNvSpPr>
          <p:nvPr/>
        </p:nvSpPr>
        <p:spPr bwMode="auto">
          <a:xfrm>
            <a:off x="7212013" y="1825855"/>
            <a:ext cx="1495425" cy="134938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solidFill>
                  <a:prstClr val="black"/>
                </a:solidFill>
                <a:cs typeface="Arial" pitchFamily="34" charset="0"/>
              </a:rPr>
              <a:t>kepada Menteri Keuangan</a:t>
            </a:r>
          </a:p>
        </p:txBody>
      </p:sp>
      <p:sp>
        <p:nvSpPr>
          <p:cNvPr id="22" name="Rectangle 130"/>
          <p:cNvSpPr>
            <a:spLocks noChangeArrowheads="1"/>
          </p:cNvSpPr>
          <p:nvPr/>
        </p:nvSpPr>
        <p:spPr bwMode="auto">
          <a:xfrm>
            <a:off x="7239000" y="5165955"/>
            <a:ext cx="1495425" cy="134938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solidFill>
                  <a:prstClr val="black"/>
                </a:solidFill>
                <a:cs typeface="Arial" pitchFamily="34" charset="0"/>
              </a:rPr>
              <a:t>Menteri Keuangan kepada PJPK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3725" y="2051821"/>
            <a:ext cx="2259013" cy="12900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ts val="100"/>
              </a:spcBef>
              <a:defRPr/>
            </a:pP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Isi:</a:t>
            </a:r>
          </a:p>
          <a:p>
            <a:pPr marL="92075" indent="-92075" algn="just">
              <a:spcBef>
                <a:spcPts val="100"/>
              </a:spcBef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informasi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mengenai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kesiapan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proyek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KPBU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Lucida Grande" charset="0"/>
            </a:endParaRPr>
          </a:p>
          <a:p>
            <a:pPr marL="92075" indent="-92075" algn="just">
              <a:spcBef>
                <a:spcPts val="100"/>
              </a:spcBef>
              <a:buFont typeface="Wingdings" charset="2"/>
              <a:buChar char="§"/>
              <a:defRPr/>
            </a:pP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melampirkan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:</a:t>
            </a:r>
          </a:p>
          <a:p>
            <a:pPr marL="271463" lvl="1" indent="-171450" algn="just">
              <a:spcBef>
                <a:spcPts val="100"/>
              </a:spcBef>
              <a:buFont typeface="Courier New"/>
              <a:buChar char="o"/>
              <a:defRPr/>
            </a:pP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pre-FS</a:t>
            </a:r>
            <a:r>
              <a:rPr lang="en-US" sz="800" dirty="0">
                <a:solidFill>
                  <a:srgbClr val="008000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*)</a:t>
            </a:r>
          </a:p>
          <a:p>
            <a:pPr marL="271463" lvl="1" indent="-171450" algn="just">
              <a:spcBef>
                <a:spcPts val="100"/>
              </a:spcBef>
              <a:buFont typeface="Courier New"/>
              <a:buChar char="o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surat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pernyataan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PJPK:</a:t>
            </a:r>
          </a:p>
          <a:p>
            <a:pPr marL="355600" lvl="2" indent="-84138" algn="just">
              <a:spcBef>
                <a:spcPts val="100"/>
              </a:spcBef>
              <a:buFont typeface="Arial"/>
              <a:buChar char="•"/>
              <a:defRPr/>
            </a:pP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SCBA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  <a:p>
            <a:pPr marL="355600" lvl="2" indent="-84138" algn="just">
              <a:spcBef>
                <a:spcPts val="100"/>
              </a:spcBef>
              <a:buFont typeface="Arial"/>
              <a:buChar char="•"/>
              <a:defRPr/>
            </a:pP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Komitmen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bersedia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mengikuti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mekanisme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KPBU</a:t>
            </a:r>
          </a:p>
          <a:p>
            <a:pPr marL="355600" lvl="2" indent="-84138" algn="just">
              <a:spcBef>
                <a:spcPts val="100"/>
              </a:spcBef>
              <a:buFont typeface="Arial"/>
              <a:buChar char="•"/>
              <a:defRPr/>
            </a:pP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Target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waktu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pelaksanaan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proyek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  <p:sp>
        <p:nvSpPr>
          <p:cNvPr id="24" name="Down Arrow 23"/>
          <p:cNvSpPr/>
          <p:nvPr/>
        </p:nvSpPr>
        <p:spPr bwMode="auto">
          <a:xfrm>
            <a:off x="1833563" y="3603855"/>
            <a:ext cx="190500" cy="179388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5488" y="3984855"/>
            <a:ext cx="2025650" cy="2159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36000" rIns="36000" anchor="ctr"/>
          <a:lstStyle/>
          <a:p>
            <a:pPr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Evaluasi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oleh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Dit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PDPPI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  <p:sp>
        <p:nvSpPr>
          <p:cNvPr id="26" name="Down Arrow 25"/>
          <p:cNvSpPr/>
          <p:nvPr/>
        </p:nvSpPr>
        <p:spPr bwMode="auto">
          <a:xfrm rot="16200000">
            <a:off x="2789238" y="1637736"/>
            <a:ext cx="204787" cy="211137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70250" y="2022705"/>
            <a:ext cx="2016125" cy="13157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ts val="300"/>
              </a:spcBef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Disertai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:</a:t>
            </a:r>
          </a:p>
          <a:p>
            <a:pPr marL="92075" indent="-92075" algn="just">
              <a:spcBef>
                <a:spcPts val="300"/>
              </a:spcBef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dokumen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pengumuman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hasil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market sounding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dan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PQ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  <a:p>
            <a:pPr marL="92075" indent="-92075" algn="just">
              <a:spcBef>
                <a:spcPts val="300"/>
              </a:spcBef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dokumen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perubahan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atas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Pre-FS </a:t>
            </a:r>
            <a:b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</a:b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(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jika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ada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)</a:t>
            </a:r>
          </a:p>
          <a:p>
            <a:pPr marL="92075" indent="-92075" algn="just">
              <a:spcBef>
                <a:spcPts val="300"/>
              </a:spcBef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pernyataan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PJPK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bahwa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dokumen-dokumen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di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atas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telah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dibuat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secara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wajar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seluruh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isinya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dapat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dipertanggungjawabkan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76601" y="3951518"/>
            <a:ext cx="2181224" cy="101795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36000" rIns="36000" anchor="ctr"/>
          <a:lstStyle/>
          <a:p>
            <a:pPr>
              <a:lnSpc>
                <a:spcPct val="90000"/>
              </a:lnSpc>
              <a:defRPr/>
            </a:pP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Pemantauan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oleh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Dit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PDPPI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guna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memastikan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kepatuhan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atas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regulasi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di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bidang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euangan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Negara</a:t>
            </a:r>
          </a:p>
          <a:p>
            <a:pPr>
              <a:lnSpc>
                <a:spcPct val="90000"/>
              </a:lnSpc>
              <a:defRPr/>
            </a:pP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Lucida Grande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Pendampingan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melalui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fasilitas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PDF</a:t>
            </a:r>
          </a:p>
          <a:p>
            <a:pPr>
              <a:lnSpc>
                <a:spcPct val="90000"/>
              </a:lnSpc>
              <a:defRPr/>
            </a:pP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Lucida Grande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Capacity Building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untuk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KPBU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dan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proses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penganggaran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dan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alokasi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AP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697663" y="1930630"/>
            <a:ext cx="2181225" cy="1846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ts val="100"/>
              </a:spcBef>
              <a:spcAft>
                <a:spcPts val="100"/>
              </a:spcAft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Disertai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:</a:t>
            </a:r>
          </a:p>
          <a:p>
            <a:pPr marL="92075" indent="-92075" algn="just">
              <a:spcBef>
                <a:spcPts val="100"/>
              </a:spcBef>
              <a:spcAft>
                <a:spcPts val="100"/>
              </a:spcAft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salinan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Berita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Acara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Hasil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Pelelangan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(BAHP)</a:t>
            </a:r>
          </a:p>
          <a:p>
            <a:pPr marL="92075" indent="-92075" algn="just">
              <a:spcBef>
                <a:spcPts val="100"/>
              </a:spcBef>
              <a:spcAft>
                <a:spcPts val="100"/>
              </a:spcAft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pernyataan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PJPK: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pelelangan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dilakukan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sesuai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dengan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peraturan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KPBU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  <a:p>
            <a:pPr marL="92075" indent="-92075" algn="just">
              <a:spcBef>
                <a:spcPts val="100"/>
              </a:spcBef>
              <a:spcAft>
                <a:spcPts val="100"/>
              </a:spcAft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salinan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surat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penetapan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pemenang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lelang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  <a:p>
            <a:pPr marL="92075" indent="-92075" algn="just">
              <a:spcBef>
                <a:spcPts val="100"/>
              </a:spcBef>
              <a:spcAft>
                <a:spcPts val="100"/>
              </a:spcAft>
              <a:buFont typeface="Wingdings" charset="2"/>
              <a:buChar char="§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jadwal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:</a:t>
            </a:r>
          </a:p>
          <a:p>
            <a:pPr marL="261938" lvl="1" indent="-171450" algn="just">
              <a:spcBef>
                <a:spcPts val="100"/>
              </a:spcBef>
              <a:spcAft>
                <a:spcPts val="100"/>
              </a:spcAft>
              <a:buFont typeface="Courier New"/>
              <a:buChar char="o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pendirian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Badan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Usaha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Penandatangan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Perjanjian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Kerjasa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Sama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(PKS)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  <a:p>
            <a:pPr marL="261938" lvl="1" indent="-171450" algn="just">
              <a:spcBef>
                <a:spcPts val="100"/>
              </a:spcBef>
              <a:spcAft>
                <a:spcPts val="100"/>
              </a:spcAft>
              <a:buFont typeface="Courier New"/>
              <a:buChar char="o"/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penandatanganan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Perjanjian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Kerja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Sama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 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Wingdings"/>
              </a:rPr>
              <a:t>(PKS)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  <p:sp>
        <p:nvSpPr>
          <p:cNvPr id="30" name="Down Arrow 29"/>
          <p:cNvSpPr/>
          <p:nvPr/>
        </p:nvSpPr>
        <p:spPr bwMode="auto">
          <a:xfrm>
            <a:off x="7491413" y="3754668"/>
            <a:ext cx="190500" cy="179387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784975" y="3984855"/>
            <a:ext cx="2027238" cy="2159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36000" rIns="36000" anchor="ctr"/>
          <a:lstStyle/>
          <a:p>
            <a:pPr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Evaluasi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oleh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DJPPR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dan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DJA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6745288" y="5313593"/>
            <a:ext cx="266700" cy="29051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B</a:t>
            </a:r>
          </a:p>
        </p:txBody>
      </p:sp>
      <p:sp>
        <p:nvSpPr>
          <p:cNvPr id="33" name="Oval 32"/>
          <p:cNvSpPr/>
          <p:nvPr/>
        </p:nvSpPr>
        <p:spPr bwMode="auto">
          <a:xfrm>
            <a:off x="669925" y="1500418"/>
            <a:ext cx="265113" cy="2889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1</a:t>
            </a:r>
          </a:p>
        </p:txBody>
      </p:sp>
      <p:sp>
        <p:nvSpPr>
          <p:cNvPr id="34" name="Oval 33"/>
          <p:cNvSpPr/>
          <p:nvPr/>
        </p:nvSpPr>
        <p:spPr bwMode="auto">
          <a:xfrm>
            <a:off x="6740525" y="1500418"/>
            <a:ext cx="265113" cy="2889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2</a:t>
            </a:r>
          </a:p>
        </p:txBody>
      </p:sp>
      <p:sp>
        <p:nvSpPr>
          <p:cNvPr id="35" name="Down Arrow 34"/>
          <p:cNvSpPr/>
          <p:nvPr/>
        </p:nvSpPr>
        <p:spPr bwMode="auto">
          <a:xfrm>
            <a:off x="1833563" y="4251555"/>
            <a:ext cx="190500" cy="179388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36" name="Down Arrow 35"/>
          <p:cNvSpPr/>
          <p:nvPr/>
        </p:nvSpPr>
        <p:spPr bwMode="auto">
          <a:xfrm>
            <a:off x="7491413" y="4262668"/>
            <a:ext cx="190500" cy="179387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37" name="Down Arrow 36"/>
          <p:cNvSpPr/>
          <p:nvPr/>
        </p:nvSpPr>
        <p:spPr bwMode="auto">
          <a:xfrm>
            <a:off x="7491413" y="4926243"/>
            <a:ext cx="190500" cy="180975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25488" y="4464280"/>
            <a:ext cx="2025650" cy="5810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36000" rIns="36000" anchor="ctr"/>
          <a:lstStyle/>
          <a:p>
            <a:pPr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Rekomendasi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dan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meminta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izin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ke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Menteri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Keuangan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untuk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memantau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proses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pengadaan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KPBU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784975" y="4464280"/>
            <a:ext cx="2028825" cy="46196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36000" rIns="36000" anchor="ctr"/>
          <a:lstStyle/>
          <a:p>
            <a:pPr>
              <a:defRPr/>
            </a:pP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Rekomendasi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ke</a:t>
            </a:r>
            <a:r>
              <a:rPr lang="en-US" sz="800" dirty="0" smtClean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Menteri</a:t>
            </a:r>
            <a:r>
              <a:rPr lang="en-US" sz="800" dirty="0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 </a:t>
            </a:r>
            <a:r>
              <a:rPr lang="en-US" sz="800" dirty="0" err="1">
                <a:solidFill>
                  <a:prstClr val="black"/>
                </a:solidFill>
                <a:latin typeface="Lucida Grande" charset="0"/>
                <a:ea typeface="ヒラギノ角ゴ ProN W3" charset="0"/>
                <a:cs typeface="ヒラギノ角ゴ ProN W3" charset="0"/>
                <a:sym typeface="Lucida Grande" charset="0"/>
              </a:rPr>
              <a:t>Keuangan</a:t>
            </a:r>
            <a:endParaRPr lang="en-US" sz="800" dirty="0">
              <a:solidFill>
                <a:prstClr val="black"/>
              </a:solidFill>
              <a:latin typeface="Lucida Grande" charset="0"/>
              <a:ea typeface="ヒラギノ角ゴ ProN W3" charset="0"/>
              <a:cs typeface="ヒラギノ角ゴ ProN W3" charset="0"/>
              <a:sym typeface="Wingdings"/>
            </a:endParaRPr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6629400" y="1463905"/>
            <a:ext cx="0" cy="4321175"/>
          </a:xfrm>
          <a:prstGeom prst="line">
            <a:avLst/>
          </a:prstGeom>
          <a:solidFill>
            <a:srgbClr val="DDDDDD"/>
          </a:solidFill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Rectangle 40"/>
          <p:cNvSpPr/>
          <p:nvPr/>
        </p:nvSpPr>
        <p:spPr bwMode="auto">
          <a:xfrm>
            <a:off x="4210052" y="1488157"/>
            <a:ext cx="464342" cy="4079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900" b="1" dirty="0" smtClean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PQ</a:t>
            </a:r>
            <a:endParaRPr lang="en-US" sz="900" b="1" dirty="0">
              <a:solidFill>
                <a:prstClr val="white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42" name="Down Arrow 41"/>
          <p:cNvSpPr/>
          <p:nvPr/>
        </p:nvSpPr>
        <p:spPr bwMode="auto">
          <a:xfrm rot="16200000">
            <a:off x="3923506" y="1632340"/>
            <a:ext cx="204787" cy="211137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4977163" y="1500365"/>
            <a:ext cx="737837" cy="4079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900" b="1" dirty="0" smtClean="0">
                <a:solidFill>
                  <a:prstClr val="white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Initial RFP</a:t>
            </a:r>
            <a:endParaRPr lang="en-US" sz="900" b="1" dirty="0">
              <a:solidFill>
                <a:prstClr val="white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44" name="Down Arrow 43"/>
          <p:cNvSpPr/>
          <p:nvPr/>
        </p:nvSpPr>
        <p:spPr bwMode="auto">
          <a:xfrm rot="16200000">
            <a:off x="4730749" y="1626872"/>
            <a:ext cx="204787" cy="211137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sp>
        <p:nvSpPr>
          <p:cNvPr id="45" name="Rectangle 124"/>
          <p:cNvSpPr>
            <a:spLocks noChangeArrowheads="1"/>
          </p:cNvSpPr>
          <p:nvPr/>
        </p:nvSpPr>
        <p:spPr bwMode="auto">
          <a:xfrm>
            <a:off x="3339307" y="5329097"/>
            <a:ext cx="1827212" cy="323850"/>
          </a:xfrm>
          <a:prstGeom prst="rect">
            <a:avLst/>
          </a:prstGeom>
          <a:solidFill>
            <a:srgbClr val="CC66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err="1">
                <a:solidFill>
                  <a:srgbClr val="FFFFFF"/>
                </a:solidFill>
                <a:cs typeface="Arial" pitchFamily="34" charset="0"/>
              </a:rPr>
              <a:t>Persetujuan</a:t>
            </a:r>
            <a:r>
              <a:rPr lang="en-US" sz="900" b="1" dirty="0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en-US" sz="900" b="1" dirty="0" err="1" smtClean="0">
                <a:solidFill>
                  <a:srgbClr val="FFFFFF"/>
                </a:solidFill>
                <a:cs typeface="Arial" pitchFamily="34" charset="0"/>
              </a:rPr>
              <a:t>Prinsip</a:t>
            </a:r>
            <a:r>
              <a:rPr lang="en-US" sz="900" b="1" dirty="0" smtClean="0">
                <a:solidFill>
                  <a:srgbClr val="FFFFFF"/>
                </a:solidFill>
                <a:cs typeface="Arial" pitchFamily="34" charset="0"/>
              </a:rPr>
              <a:t>*</a:t>
            </a:r>
            <a:endParaRPr lang="en-US" sz="900" b="1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46" name="Rectangle 130"/>
          <p:cNvSpPr>
            <a:spLocks noChangeArrowheads="1"/>
          </p:cNvSpPr>
          <p:nvPr/>
        </p:nvSpPr>
        <p:spPr bwMode="auto">
          <a:xfrm>
            <a:off x="3669244" y="5208712"/>
            <a:ext cx="1495425" cy="134938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prstDash val="lgDash"/>
            <a:round/>
            <a:headEnd/>
            <a:tailEnd/>
          </a:ln>
        </p:spPr>
        <p:txBody>
          <a:bodyPr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solidFill>
                  <a:prstClr val="black"/>
                </a:solidFill>
                <a:cs typeface="Arial" pitchFamily="34" charset="0"/>
              </a:rPr>
              <a:t>Menteri Keuangan kepada PJPK</a:t>
            </a:r>
          </a:p>
        </p:txBody>
      </p:sp>
      <p:sp>
        <p:nvSpPr>
          <p:cNvPr id="47" name="Oval 46"/>
          <p:cNvSpPr/>
          <p:nvPr/>
        </p:nvSpPr>
        <p:spPr bwMode="auto">
          <a:xfrm>
            <a:off x="3183732" y="5341797"/>
            <a:ext cx="266700" cy="29051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  <a:latin typeface="Lucida Grande" charset="0"/>
                <a:ea typeface="ヒラギノ角ゴ ProN W3" charset="-128"/>
                <a:cs typeface="ヒラギノ角ゴ ProN W3" charset="-128"/>
                <a:sym typeface="Lucida Grande" charset="0"/>
              </a:rPr>
              <a:t>A</a:t>
            </a:r>
          </a:p>
        </p:txBody>
      </p:sp>
      <p:sp>
        <p:nvSpPr>
          <p:cNvPr id="48" name="Up Arrow 47"/>
          <p:cNvSpPr/>
          <p:nvPr/>
        </p:nvSpPr>
        <p:spPr>
          <a:xfrm>
            <a:off x="4210052" y="3646718"/>
            <a:ext cx="223836" cy="190500"/>
          </a:xfrm>
          <a:prstGeom prst="upArrow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230188" y="5886157"/>
            <a:ext cx="639921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*</a:t>
            </a:r>
            <a:r>
              <a:rPr lang="en-US" sz="1100" dirty="0" err="1" smtClean="0"/>
              <a:t>Kebutuhan</a:t>
            </a:r>
            <a:r>
              <a:rPr lang="en-US" sz="1100" dirty="0" smtClean="0"/>
              <a:t> </a:t>
            </a:r>
            <a:r>
              <a:rPr lang="en-US" sz="1100" dirty="0" err="1" smtClean="0"/>
              <a:t>adanya</a:t>
            </a:r>
            <a:r>
              <a:rPr lang="en-US" sz="1100" dirty="0" smtClean="0"/>
              <a:t> </a:t>
            </a:r>
            <a:r>
              <a:rPr lang="en-US" sz="1100" dirty="0" err="1" smtClean="0"/>
              <a:t>persetujuan</a:t>
            </a:r>
            <a:r>
              <a:rPr lang="en-US" sz="1100" dirty="0" smtClean="0"/>
              <a:t> </a:t>
            </a:r>
            <a:r>
              <a:rPr lang="en-US" sz="1100" dirty="0" err="1" smtClean="0"/>
              <a:t>prinsip</a:t>
            </a:r>
            <a:r>
              <a:rPr lang="en-US" sz="1100" dirty="0" smtClean="0"/>
              <a:t> </a:t>
            </a:r>
            <a:r>
              <a:rPr lang="en-US" sz="1100" dirty="0" err="1" smtClean="0"/>
              <a:t>tidak</a:t>
            </a:r>
            <a:r>
              <a:rPr lang="en-US" sz="1100" dirty="0" smtClean="0"/>
              <a:t> </a:t>
            </a:r>
            <a:r>
              <a:rPr lang="en-US" sz="1100" dirty="0" err="1" smtClean="0"/>
              <a:t>menjadi</a:t>
            </a:r>
            <a:r>
              <a:rPr lang="en-US" sz="1100" dirty="0" smtClean="0"/>
              <a:t> </a:t>
            </a:r>
            <a:r>
              <a:rPr lang="en-US" sz="1100" dirty="0" err="1" smtClean="0"/>
              <a:t>suatu</a:t>
            </a:r>
            <a:r>
              <a:rPr lang="en-US" sz="1100" dirty="0" smtClean="0"/>
              <a:t> </a:t>
            </a:r>
            <a:r>
              <a:rPr lang="en-US" sz="1100" dirty="0" err="1" smtClean="0"/>
              <a:t>keharusan</a:t>
            </a:r>
            <a:r>
              <a:rPr lang="en-US" sz="1100" dirty="0" smtClean="0"/>
              <a:t>, </a:t>
            </a:r>
            <a:r>
              <a:rPr lang="en-US" sz="1100" dirty="0" err="1" smtClean="0"/>
              <a:t>dilihat</a:t>
            </a:r>
            <a:r>
              <a:rPr lang="en-US" sz="1100" dirty="0" smtClean="0"/>
              <a:t> </a:t>
            </a:r>
            <a:r>
              <a:rPr lang="en-US" sz="1100" dirty="0" err="1" smtClean="0"/>
              <a:t>dari</a:t>
            </a:r>
            <a:r>
              <a:rPr lang="en-US" sz="1100" dirty="0" smtClean="0"/>
              <a:t> </a:t>
            </a:r>
            <a:r>
              <a:rPr lang="en-US" sz="1100" dirty="0" err="1" smtClean="0"/>
              <a:t>kebutuhan</a:t>
            </a:r>
            <a:r>
              <a:rPr lang="en-US" sz="1100" dirty="0" smtClean="0"/>
              <a:t> PJPK </a:t>
            </a:r>
            <a:r>
              <a:rPr lang="en-US" sz="1100" dirty="0" err="1" smtClean="0"/>
              <a:t>dan</a:t>
            </a:r>
            <a:r>
              <a:rPr lang="en-US" sz="1100" dirty="0" smtClean="0"/>
              <a:t> </a:t>
            </a:r>
            <a:r>
              <a:rPr lang="en-US" sz="1100" dirty="0" err="1" smtClean="0"/>
              <a:t>hasil</a:t>
            </a:r>
            <a:r>
              <a:rPr lang="en-US" sz="1100" dirty="0" smtClean="0"/>
              <a:t> proses </a:t>
            </a:r>
            <a:r>
              <a:rPr lang="en-US" sz="1100" dirty="0" err="1" smtClean="0"/>
              <a:t>pengadaan</a:t>
            </a:r>
            <a:r>
              <a:rPr lang="en-US" sz="1100" dirty="0" smtClean="0"/>
              <a:t> </a:t>
            </a:r>
          </a:p>
          <a:p>
            <a:r>
              <a:rPr lang="en-US" sz="1100" dirty="0"/>
              <a:t> </a:t>
            </a:r>
            <a:r>
              <a:rPr lang="en-US" sz="1100" dirty="0" smtClean="0"/>
              <a:t> </a:t>
            </a:r>
            <a:r>
              <a:rPr lang="en-US" sz="1100" dirty="0" err="1" smtClean="0"/>
              <a:t>sampai</a:t>
            </a:r>
            <a:r>
              <a:rPr lang="en-US" sz="1100" dirty="0" smtClean="0"/>
              <a:t> </a:t>
            </a:r>
            <a:r>
              <a:rPr lang="en-US" sz="1100" dirty="0" err="1" smtClean="0"/>
              <a:t>dengan</a:t>
            </a:r>
            <a:r>
              <a:rPr lang="en-US" sz="1100" dirty="0" smtClean="0"/>
              <a:t> </a:t>
            </a:r>
            <a:r>
              <a:rPr lang="en-US" sz="1100" dirty="0" err="1" smtClean="0"/>
              <a:t>sebelum</a:t>
            </a:r>
            <a:r>
              <a:rPr lang="en-US" sz="1100" dirty="0" smtClean="0"/>
              <a:t> Final RFP</a:t>
            </a:r>
            <a:endParaRPr lang="en-US" sz="1100" dirty="0"/>
          </a:p>
        </p:txBody>
      </p:sp>
      <p:sp>
        <p:nvSpPr>
          <p:cNvPr id="50" name="TextBox 104"/>
          <p:cNvSpPr txBox="1">
            <a:spLocks noChangeArrowheads="1"/>
          </p:cNvSpPr>
          <p:nvPr/>
        </p:nvSpPr>
        <p:spPr bwMode="auto">
          <a:xfrm>
            <a:off x="8318256" y="1036868"/>
            <a:ext cx="996950" cy="21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 dirty="0" err="1" smtClean="0">
                <a:solidFill>
                  <a:prstClr val="black"/>
                </a:solidFill>
                <a:cs typeface="Arial" pitchFamily="34" charset="0"/>
              </a:rPr>
              <a:t>Ttd</a:t>
            </a:r>
            <a:r>
              <a:rPr lang="en-US" sz="900" b="1" dirty="0" smtClean="0">
                <a:solidFill>
                  <a:prstClr val="black"/>
                </a:solidFill>
                <a:cs typeface="Arial" pitchFamily="34" charset="0"/>
              </a:rPr>
              <a:t> PKS</a:t>
            </a:r>
            <a:endParaRPr lang="en-US" sz="900" b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51" name="Multiply 50"/>
          <p:cNvSpPr/>
          <p:nvPr/>
        </p:nvSpPr>
        <p:spPr bwMode="auto">
          <a:xfrm>
            <a:off x="8716719" y="827318"/>
            <a:ext cx="201612" cy="266700"/>
          </a:xfrm>
          <a:prstGeom prst="mathMultiply">
            <a:avLst/>
          </a:prstGeom>
          <a:solidFill>
            <a:srgbClr val="DDDDDD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Lucida Grande" charset="0"/>
              <a:ea typeface="ヒラギノ角ゴ ProN W3" charset="-128"/>
              <a:cs typeface="ヒラギノ角ゴ ProN W3" charset="-128"/>
              <a:sym typeface="Lucida Grande" charset="0"/>
            </a:endParaRPr>
          </a:p>
        </p:txBody>
      </p:sp>
      <p:cxnSp>
        <p:nvCxnSpPr>
          <p:cNvPr id="52" name="Straight Connector 51"/>
          <p:cNvCxnSpPr/>
          <p:nvPr/>
        </p:nvCxnSpPr>
        <p:spPr bwMode="auto">
          <a:xfrm>
            <a:off x="8918331" y="1443267"/>
            <a:ext cx="0" cy="4321175"/>
          </a:xfrm>
          <a:prstGeom prst="line">
            <a:avLst/>
          </a:prstGeom>
          <a:solidFill>
            <a:srgbClr val="DDDDDD"/>
          </a:solidFill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332787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819-A4B9-45B3-9A10-CFB97357EA5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164853"/>
            <a:ext cx="9144000" cy="3349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Syarat</a:t>
            </a:r>
            <a:r>
              <a:rPr lang="en-US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agar </a:t>
            </a:r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proyek</a:t>
            </a:r>
            <a:r>
              <a:rPr lang="en-US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dapat</a:t>
            </a:r>
            <a:r>
              <a:rPr lang="en-US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diusulkan</a:t>
            </a:r>
            <a:r>
              <a:rPr lang="en-US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dengan</a:t>
            </a:r>
            <a:r>
              <a:rPr lang="en-US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skema</a:t>
            </a:r>
            <a:r>
              <a:rPr lang="en-US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AP</a:t>
            </a:r>
            <a:endParaRPr lang="en-US" sz="2600" b="1" dirty="0">
              <a:solidFill>
                <a:schemeClr val="bg1"/>
              </a:solidFill>
              <a:latin typeface="Arial Narrow" panose="020B0606020202030204" pitchFamily="34" charset="0"/>
              <a:ea typeface="Cambria Math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1629" y="1273629"/>
            <a:ext cx="8229600" cy="4819877"/>
          </a:xfrm>
          <a:prstGeom prst="rect">
            <a:avLst/>
          </a:prstGeom>
        </p:spPr>
        <p:txBody>
          <a:bodyPr>
            <a:norm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38138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Pihak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Kemenkeu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c.q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Dit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PDPPI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dapat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memberikan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fasilitas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kepada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PJPK yang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proyeknya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lolos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evaluasi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penilaian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,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diantaranya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fasilitas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;</a:t>
            </a:r>
          </a:p>
          <a:p>
            <a:pPr marL="681038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US" sz="18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1074738" indent="-263525" defTabSz="914099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074738" algn="l"/>
              </a:tabLst>
            </a:pPr>
            <a:r>
              <a:rPr lang="id-ID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endampingan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id-ID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dan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konsultasi</a:t>
            </a:r>
            <a:r>
              <a:rPr lang="id-ID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dalam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proses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penyiapan</a:t>
            </a:r>
            <a:endParaRPr lang="en-US" sz="18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1074738" indent="-263525" defTabSz="914099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074738" algn="l"/>
              </a:tabLst>
            </a:pP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Menjembatani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koordinasi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PJPK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dengan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lembaga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donor, </a:t>
            </a:r>
            <a:r>
              <a:rPr lang="id-ID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agar dapat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memberikan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fasilitas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penyiapan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kelayakan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teknis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dan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finansial</a:t>
            </a:r>
            <a:endParaRPr lang="en-US" sz="18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1074738" indent="-263525" defTabSz="914099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074738" algn="l"/>
              </a:tabLst>
            </a:pP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Pendampingan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dalam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id-ID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proses p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engusulan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dukungan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pemerintah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dan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/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atau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jaminan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pemerintah</a:t>
            </a:r>
            <a:r>
              <a:rPr lang="id-ID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melalui PT PII</a:t>
            </a:r>
            <a:endParaRPr lang="en-US" sz="18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1074738" indent="-263525" defTabSz="914099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1074738" algn="l"/>
              </a:tabLst>
            </a:pP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Pendampingan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id-ID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dan fasilitas konsultasi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dalam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proses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transaksi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(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Konsultasi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pasar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,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Pra-kualifikasi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,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lelang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,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negosiasi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dll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)</a:t>
            </a:r>
            <a:endParaRPr lang="id-ID" sz="18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38138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US" sz="18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38138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4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Aspek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yang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dinilai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dalam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evaluasi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proyek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;</a:t>
            </a:r>
          </a:p>
          <a:p>
            <a:pPr marL="681038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US" sz="18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1084263" lvl="1" indent="-282575" defTabSz="914099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Value For Money (VFM)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dalam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bentuk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kualitatif</a:t>
            </a:r>
            <a:endParaRPr lang="en-US" sz="18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1084263" lvl="1" indent="-282575" defTabSz="914099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A</a:t>
            </a:r>
            <a:r>
              <a:rPr lang="id-ID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vailability Payment</a:t>
            </a:r>
            <a:endParaRPr lang="en-US" sz="1800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1084263" lvl="1" indent="-282575" defTabSz="914099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Kapasitas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Fiskal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PJPK</a:t>
            </a:r>
          </a:p>
          <a:p>
            <a:pPr marL="1084263" lvl="1" indent="-282575" defTabSz="914099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id-ID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K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esiapan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proyek</a:t>
            </a:r>
            <a:r>
              <a:rPr lang="id-ID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dan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Komitmen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PJPK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dalam</a:t>
            </a:r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sz="1800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mengimplementasikan</a:t>
            </a:r>
            <a:endParaRPr lang="en-US" sz="1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95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819-A4B9-45B3-9A10-CFB97357EA5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-76200" y="174172"/>
            <a:ext cx="9220200" cy="31908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Syarat</a:t>
            </a:r>
            <a:r>
              <a:rPr lang="en-US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agar </a:t>
            </a:r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proyek</a:t>
            </a:r>
            <a:r>
              <a:rPr lang="en-US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dapat</a:t>
            </a:r>
            <a:r>
              <a:rPr lang="en-US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diusulkan</a:t>
            </a:r>
            <a:r>
              <a:rPr lang="en-US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dengan</a:t>
            </a:r>
            <a:r>
              <a:rPr lang="id-ID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skema</a:t>
            </a:r>
            <a:r>
              <a:rPr lang="en-US" sz="26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AP</a:t>
            </a:r>
            <a:endParaRPr lang="en-US" sz="2600" b="1" dirty="0">
              <a:solidFill>
                <a:schemeClr val="bg1"/>
              </a:solidFill>
              <a:latin typeface="Arial Narrow" panose="020B0606020202030204" pitchFamily="34" charset="0"/>
              <a:ea typeface="Cambria Math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19100" y="1143000"/>
            <a:ext cx="8229600" cy="5638800"/>
          </a:xfrm>
          <a:prstGeom prst="rect">
            <a:avLst/>
          </a:prstGeom>
        </p:spPr>
        <p:txBody>
          <a:bodyPr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Terdapat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15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Kriteria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dalam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ke-4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aspek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yang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dinilai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,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halmana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harus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dapat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dijelaskan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oleh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PJPK (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Pemda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):</a:t>
            </a: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US" sz="16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860425" lvl="1" indent="-34290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id-ID" sz="1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1. Aspek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VfM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id-ID" sz="1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proyek menggunakan skema 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KPBU </a:t>
            </a: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	-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Kebutuhan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proyek</a:t>
            </a:r>
            <a:r>
              <a:rPr lang="id-ID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bagi masyarakat atau Pemda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(</a:t>
            </a:r>
            <a:r>
              <a:rPr lang="en-US" sz="1600" i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need </a:t>
            </a:r>
            <a:r>
              <a:rPr lang="en-US" sz="1600" i="1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analisys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)</a:t>
            </a: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	-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Kepatuhan</a:t>
            </a: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id-ID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proyek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terhadap</a:t>
            </a: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regulasi</a:t>
            </a: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dan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peluang</a:t>
            </a: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keberhasilan</a:t>
            </a: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implementasi</a:t>
            </a: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proyek</a:t>
            </a: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	- </a:t>
            </a:r>
            <a:r>
              <a:rPr lang="id-ID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Kompleksitas p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engelolaan</a:t>
            </a: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risiko</a:t>
            </a:r>
            <a:endParaRPr lang="es-ES" sz="16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	-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Perkiraan</a:t>
            </a: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waktu</a:t>
            </a: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pencapaian</a:t>
            </a: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utilisasi</a:t>
            </a: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proyek</a:t>
            </a:r>
            <a:endParaRPr lang="es-ES" sz="16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	-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Nilai</a:t>
            </a: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investasi</a:t>
            </a: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proyek</a:t>
            </a:r>
            <a:endParaRPr lang="es-ES" sz="16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	- </a:t>
            </a:r>
            <a:r>
              <a:rPr lang="id-ID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Kompleksitas p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emeliharaan</a:t>
            </a:r>
            <a:r>
              <a:rPr lang="es-E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s-E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proyek</a:t>
            </a:r>
            <a:endParaRPr lang="en-US" sz="16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2. </a:t>
            </a:r>
            <a:r>
              <a:rPr lang="id-ID" sz="1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Aspek 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AP</a:t>
            </a: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	-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Sumber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pengembalian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investasi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proyek</a:t>
            </a:r>
            <a:endParaRPr lang="en-US" sz="16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	-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Analisa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rasio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PAD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terhadap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nilai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proyek</a:t>
            </a:r>
            <a:endParaRPr lang="en-US" sz="16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3. </a:t>
            </a:r>
            <a:r>
              <a:rPr lang="id-ID" sz="1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Aspek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Kesiapan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Proyek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dan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Keseriusan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PJPK</a:t>
            </a: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	-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Ketersediaan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anggaran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publik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untuk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tahap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penyiapan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	-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Penyediaan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lahan</a:t>
            </a:r>
            <a:endParaRPr lang="en-US" sz="16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	-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Kesiapan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proyek</a:t>
            </a:r>
            <a:endParaRPr lang="en-US" sz="16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4. </a:t>
            </a:r>
            <a:r>
              <a:rPr lang="id-ID" sz="1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Aspek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Kapasitas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PJPK</a:t>
            </a: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	-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Analisa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presentase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ruang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fiscal</a:t>
            </a: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	-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Analisa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rasio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PAD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tahun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terakhir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terhadap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pendapatan</a:t>
            </a:r>
            <a:endParaRPr lang="en-US" sz="16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	-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Analisa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rasio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rata-rata PAD 5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tahun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terakhir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terhadap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pendapatan</a:t>
            </a:r>
            <a:endParaRPr lang="en-US" sz="16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marL="517525" lvl="1" indent="0" defTabSz="91409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	-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Analisa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rasio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belanja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modal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terhadap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total </a:t>
            </a:r>
            <a:r>
              <a:rPr lang="en-US" sz="1600" dirty="0" err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belanja</a:t>
            </a:r>
            <a:endParaRPr lang="en-US" sz="1600" dirty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05800" y="1143000"/>
            <a:ext cx="6858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3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19140" y="1896108"/>
            <a:ext cx="2244137" cy="822640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Mismatch </a:t>
            </a:r>
            <a:r>
              <a:rPr lang="en-US" sz="1400" u="sng" dirty="0" err="1">
                <a:solidFill>
                  <a:schemeClr val="bg1"/>
                </a:solidFill>
              </a:rPr>
              <a:t>penganggaran</a:t>
            </a:r>
            <a:endParaRPr lang="en-US" sz="1400" u="sng" dirty="0">
              <a:solidFill>
                <a:schemeClr val="bg1"/>
              </a:solidFill>
            </a:endParaRPr>
          </a:p>
          <a:p>
            <a:pPr algn="ctr"/>
            <a:r>
              <a:rPr lang="en-US" sz="1100" dirty="0" err="1">
                <a:solidFill>
                  <a:schemeClr val="bg1"/>
                </a:solidFill>
              </a:rPr>
              <a:t>ketidaksesuaian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pembayaran</a:t>
            </a:r>
            <a:r>
              <a:rPr lang="en-US" sz="1100" dirty="0">
                <a:solidFill>
                  <a:schemeClr val="bg1"/>
                </a:solidFill>
              </a:rPr>
              <a:t> AP </a:t>
            </a:r>
            <a:r>
              <a:rPr lang="en-US" sz="1100" dirty="0" err="1">
                <a:solidFill>
                  <a:schemeClr val="bg1"/>
                </a:solidFill>
              </a:rPr>
              <a:t>dengan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siklus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penganggaran</a:t>
            </a:r>
            <a:r>
              <a:rPr lang="en-US" sz="1100" dirty="0">
                <a:solidFill>
                  <a:schemeClr val="bg1"/>
                </a:solidFill>
              </a:rPr>
              <a:t> APBN/ APBD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744258" y="1904157"/>
            <a:ext cx="2244137" cy="822640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i="1" u="sng" dirty="0">
                <a:solidFill>
                  <a:schemeClr val="bg1"/>
                </a:solidFill>
              </a:rPr>
              <a:t>Sustainability</a:t>
            </a:r>
            <a:r>
              <a:rPr lang="en-US" sz="1400" u="sng" dirty="0">
                <a:solidFill>
                  <a:schemeClr val="bg1"/>
                </a:solidFill>
              </a:rPr>
              <a:t> APBN/APBD</a:t>
            </a:r>
          </a:p>
          <a:p>
            <a:pPr algn="ctr"/>
            <a:r>
              <a:rPr lang="en-US" sz="1100" dirty="0" err="1">
                <a:solidFill>
                  <a:schemeClr val="bg1"/>
                </a:solidFill>
              </a:rPr>
              <a:t>kegagalan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melakukan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penganggaran</a:t>
            </a:r>
            <a:r>
              <a:rPr lang="en-US" sz="1100" dirty="0">
                <a:solidFill>
                  <a:schemeClr val="bg1"/>
                </a:solidFill>
              </a:rPr>
              <a:t> AP </a:t>
            </a:r>
            <a:r>
              <a:rPr lang="en-US" sz="1100" dirty="0" err="1">
                <a:solidFill>
                  <a:schemeClr val="bg1"/>
                </a:solidFill>
              </a:rPr>
              <a:t>dalam</a:t>
            </a:r>
            <a:r>
              <a:rPr lang="en-US" sz="1100" dirty="0">
                <a:solidFill>
                  <a:schemeClr val="bg1"/>
                </a:solidFill>
              </a:rPr>
              <a:t> APBN/ APBD </a:t>
            </a:r>
            <a:r>
              <a:rPr lang="en-US" sz="1100" dirty="0" err="1">
                <a:solidFill>
                  <a:schemeClr val="bg1"/>
                </a:solidFill>
              </a:rPr>
              <a:t>akibat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situasi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politik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235822" y="2945733"/>
            <a:ext cx="2244137" cy="822640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i="1" u="sng" dirty="0">
                <a:solidFill>
                  <a:schemeClr val="bg1"/>
                </a:solidFill>
              </a:rPr>
              <a:t>Temporary shortage</a:t>
            </a:r>
          </a:p>
          <a:p>
            <a:pPr algn="ctr"/>
            <a:r>
              <a:rPr lang="en-US" sz="1100" dirty="0" err="1">
                <a:solidFill>
                  <a:schemeClr val="bg1"/>
                </a:solidFill>
              </a:rPr>
              <a:t>kapasitas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keuangan</a:t>
            </a:r>
            <a:r>
              <a:rPr lang="en-US" sz="1100" dirty="0">
                <a:solidFill>
                  <a:schemeClr val="bg1"/>
                </a:solidFill>
              </a:rPr>
              <a:t> PJPK </a:t>
            </a:r>
            <a:r>
              <a:rPr lang="en-US" sz="1100" dirty="0" err="1">
                <a:solidFill>
                  <a:schemeClr val="bg1"/>
                </a:solidFill>
              </a:rPr>
              <a:t>tidak</a:t>
            </a:r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mencukupi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4255" y="1462141"/>
            <a:ext cx="5640945" cy="262659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6" name="Rectangle 5"/>
          <p:cNvSpPr/>
          <p:nvPr/>
        </p:nvSpPr>
        <p:spPr>
          <a:xfrm>
            <a:off x="2765738" y="4531179"/>
            <a:ext cx="3233597" cy="71477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</a:rPr>
              <a:t>Kegagalan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pembayaran</a:t>
            </a:r>
            <a:r>
              <a:rPr lang="en-US" sz="1400" dirty="0">
                <a:solidFill>
                  <a:schemeClr val="tx1"/>
                </a:solidFill>
              </a:rPr>
              <a:t> AP</a:t>
            </a:r>
          </a:p>
        </p:txBody>
      </p:sp>
      <p:cxnSp>
        <p:nvCxnSpPr>
          <p:cNvPr id="7" name="Elbow Connector 6"/>
          <p:cNvCxnSpPr>
            <a:stCxn id="3" idx="2"/>
            <a:endCxn id="6" idx="0"/>
          </p:cNvCxnSpPr>
          <p:nvPr/>
        </p:nvCxnSpPr>
        <p:spPr>
          <a:xfrm rot="5400000">
            <a:off x="4222241" y="2887093"/>
            <a:ext cx="1804382" cy="1483790"/>
          </a:xfrm>
          <a:prstGeom prst="bentConnector3">
            <a:avLst>
              <a:gd name="adj1" fmla="val 66892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/>
          <p:nvPr/>
        </p:nvCxnSpPr>
        <p:spPr>
          <a:xfrm rot="16200000" flipH="1">
            <a:off x="2755660" y="2904301"/>
            <a:ext cx="1812431" cy="1441326"/>
          </a:xfrm>
          <a:prstGeom prst="bentConnector3">
            <a:avLst>
              <a:gd name="adj1" fmla="val 66194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66230" y="5474809"/>
            <a:ext cx="6157561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solidFill>
                  <a:srgbClr val="FF0000"/>
                </a:solidFill>
              </a:defRPr>
            </a:lvl1pPr>
          </a:lstStyle>
          <a:p>
            <a:r>
              <a:rPr lang="id-ID" sz="1400" dirty="0">
                <a:solidFill>
                  <a:schemeClr val="tx1"/>
                </a:solidFill>
              </a:rPr>
              <a:t>Pada dasarnya </a:t>
            </a:r>
            <a:r>
              <a:rPr lang="en-US" sz="1400" dirty="0" err="1" smtClean="0">
                <a:solidFill>
                  <a:schemeClr val="tx1"/>
                </a:solidFill>
              </a:rPr>
              <a:t>Kegagalan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bayar</a:t>
            </a:r>
            <a:r>
              <a:rPr lang="en-US" sz="1400" dirty="0" smtClean="0">
                <a:solidFill>
                  <a:schemeClr val="tx1"/>
                </a:solidFill>
              </a:rPr>
              <a:t> PJPK yang </a:t>
            </a:r>
            <a:r>
              <a:rPr lang="en-US" sz="1400" dirty="0" err="1" smtClean="0">
                <a:solidFill>
                  <a:schemeClr val="tx1"/>
                </a:solidFill>
              </a:rPr>
              <a:t>diakibatkan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oleh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tindakan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Pemerintah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dapat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dijamin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oleh</a:t>
            </a:r>
            <a:r>
              <a:rPr lang="en-US" sz="1400" dirty="0" smtClean="0">
                <a:solidFill>
                  <a:schemeClr val="tx1"/>
                </a:solidFill>
              </a:rPr>
              <a:t> PT PII</a:t>
            </a:r>
            <a:endParaRPr lang="id-ID" sz="14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" y="63859"/>
            <a:ext cx="9144000" cy="32802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Peran</a:t>
            </a:r>
            <a:r>
              <a:rPr lang="en-US" sz="24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Penjaminan</a:t>
            </a:r>
            <a:r>
              <a:rPr lang="en-US" sz="24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PT PII </a:t>
            </a:r>
            <a:r>
              <a:rPr lang="en-US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dalam</a:t>
            </a:r>
            <a:r>
              <a:rPr lang="en-US" sz="24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</a:p>
          <a:p>
            <a:r>
              <a:rPr lang="en-US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menjawab</a:t>
            </a:r>
            <a:r>
              <a:rPr lang="en-US" sz="24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isu-isu</a:t>
            </a:r>
            <a:r>
              <a:rPr lang="en-US" sz="24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potensial</a:t>
            </a:r>
            <a:r>
              <a:rPr lang="en-US" sz="24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dalam</a:t>
            </a:r>
            <a:r>
              <a:rPr lang="en-US" sz="24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implementasi</a:t>
            </a:r>
            <a:r>
              <a:rPr lang="en-US" sz="24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Cambria Math" pitchFamily="18" charset="0"/>
              </a:rPr>
              <a:t> AP</a:t>
            </a:r>
            <a:endParaRPr lang="en-US" sz="2400" b="1" dirty="0">
              <a:solidFill>
                <a:schemeClr val="bg1"/>
              </a:solidFill>
              <a:latin typeface="Arial Narrow" panose="020B0606020202030204" pitchFamily="34" charset="0"/>
              <a:ea typeface="Cambria Math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4382536" y="3736338"/>
            <a:ext cx="1" cy="1676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674255" y="1458454"/>
            <a:ext cx="1703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endParaRPr lang="en-US" dirty="0"/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819-A4B9-45B3-9A10-CFB97357EA5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246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828799" y="2296890"/>
            <a:ext cx="460465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800" b="1" dirty="0" smtClean="0">
                <a:ln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Myriad Pro" pitchFamily="34" charset="0"/>
              </a:rPr>
              <a:t>TERIMA KASIH</a:t>
            </a:r>
            <a:endParaRPr lang="en-AU" sz="4800" b="1" dirty="0">
              <a:ln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Myriad Pro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785814" y="4141788"/>
            <a:ext cx="4866306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714500" y="3148013"/>
            <a:ext cx="4599214" cy="928687"/>
          </a:xfrm>
          <a:prstGeom prst="rect">
            <a:avLst/>
          </a:prstGeom>
          <a:solidFill>
            <a:srgbClr val="FFCB0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716088" y="0"/>
            <a:ext cx="0" cy="558924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8"/>
          <p:cNvGrpSpPr/>
          <p:nvPr/>
        </p:nvGrpSpPr>
        <p:grpSpPr>
          <a:xfrm>
            <a:off x="785813" y="3148013"/>
            <a:ext cx="928687" cy="928687"/>
            <a:chOff x="785813" y="3148013"/>
            <a:chExt cx="928687" cy="928687"/>
          </a:xfrm>
        </p:grpSpPr>
        <p:sp>
          <p:nvSpPr>
            <p:cNvPr id="7" name="Rectangle 6"/>
            <p:cNvSpPr/>
            <p:nvPr/>
          </p:nvSpPr>
          <p:spPr>
            <a:xfrm>
              <a:off x="785813" y="3148013"/>
              <a:ext cx="928687" cy="928687"/>
            </a:xfrm>
            <a:prstGeom prst="rect">
              <a:avLst/>
            </a:prstGeom>
            <a:solidFill>
              <a:srgbClr val="005FAD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8" name="Picture 2" descr="E:\GRAPHIC DESIGN\myprortofolio\Logo Kementerian Keuangan corel baru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90588" y="3287713"/>
              <a:ext cx="681037" cy="6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 Placeholder 6"/>
          <p:cNvSpPr txBox="1">
            <a:spLocks/>
          </p:cNvSpPr>
          <p:nvPr/>
        </p:nvSpPr>
        <p:spPr>
          <a:xfrm>
            <a:off x="1763688" y="4221088"/>
            <a:ext cx="3816425" cy="1500188"/>
          </a:xfrm>
          <a:prstGeom prst="rect">
            <a:avLst/>
          </a:prstGeom>
        </p:spPr>
        <p:txBody>
          <a:bodyPr anchor="t"/>
          <a:lstStyle/>
          <a:p>
            <a:pPr marR="0" lvl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Direktorat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Jenderal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Pengelolaan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Pembiayaan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Risiko</a:t>
            </a:r>
            <a:endParaRPr kumimoji="0" lang="en-US" sz="13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Direktorat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Pengelolaan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Dukungan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Pemerintah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Pembiayaan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Infrastruktur</a:t>
            </a:r>
            <a:endParaRPr kumimoji="0" lang="en-US" sz="13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Gedung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Frans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Seda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Lantai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1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Jalan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Dr.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Wahidin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No. 1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Jakarta 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Pusat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10710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300" dirty="0" err="1" smtClean="0"/>
              <a:t>Telp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 (021) 3505052 Fax. (021) 3447386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300" dirty="0" smtClean="0"/>
              <a:t>Website: www.djppr.kemenkeu.go.id</a:t>
            </a:r>
            <a:endParaRPr kumimoji="0" lang="en-US" sz="13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CBBA-E62A-4CA4-BCCA-77E44D691292}" type="slidenum">
              <a:rPr lang="id-ID" smtClean="0"/>
              <a:pPr/>
              <a:t>26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848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819-A4B9-45B3-9A10-CFB97357EA53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3" name="Content Placeholder 7"/>
          <p:cNvGraphicFramePr>
            <a:graphicFrameLocks/>
          </p:cNvGraphicFramePr>
          <p:nvPr>
            <p:extLst/>
          </p:nvPr>
        </p:nvGraphicFramePr>
        <p:xfrm>
          <a:off x="0" y="2571750"/>
          <a:ext cx="7289800" cy="1222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1234366" y="2684306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en-US" sz="5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280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EE9F-40C8-410E-9B11-00BB4E53EA3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16947" y="2062363"/>
            <a:ext cx="8110105" cy="35394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Dana yang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membiayai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fasilitas</a:t>
            </a:r>
            <a:r>
              <a:rPr lang="en-US" sz="2800" dirty="0">
                <a:ea typeface="Cambria Math" panose="02040503050406030204" pitchFamily="18" charset="0"/>
              </a:rPr>
              <a:t> </a:t>
            </a:r>
            <a:r>
              <a:rPr lang="en-US" sz="2800" dirty="0" err="1" smtClean="0"/>
              <a:t>penyiapan</a:t>
            </a:r>
            <a:r>
              <a:rPr lang="en-US" sz="2800" dirty="0" smtClean="0"/>
              <a:t> </a:t>
            </a:r>
            <a:r>
              <a:rPr lang="en-US" sz="2800" dirty="0" err="1" smtClean="0"/>
              <a:t>kajian</a:t>
            </a:r>
            <a:r>
              <a:rPr lang="en-US" sz="2800" dirty="0" smtClean="0"/>
              <a:t> </a:t>
            </a:r>
            <a:r>
              <a:rPr lang="en-US" sz="2800" dirty="0" err="1" smtClean="0"/>
              <a:t>akhir</a:t>
            </a:r>
            <a:r>
              <a:rPr lang="en-US" sz="2800" dirty="0" smtClean="0"/>
              <a:t> </a:t>
            </a:r>
            <a:r>
              <a:rPr lang="en-US" sz="2800" dirty="0" err="1" smtClean="0"/>
              <a:t>studi</a:t>
            </a:r>
            <a:r>
              <a:rPr lang="en-US" sz="2800" dirty="0" smtClean="0"/>
              <a:t> </a:t>
            </a:r>
            <a:r>
              <a:rPr lang="en-US" sz="2800" dirty="0" err="1" smtClean="0"/>
              <a:t>kelayakan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fasilitas</a:t>
            </a:r>
            <a:r>
              <a:rPr lang="en-US" sz="2800" dirty="0" smtClean="0"/>
              <a:t> </a:t>
            </a:r>
            <a:r>
              <a:rPr lang="en-US" sz="2800" dirty="0" err="1" smtClean="0"/>
              <a:t>pendampingan</a:t>
            </a:r>
            <a:r>
              <a:rPr lang="en-US" sz="2800" dirty="0" smtClean="0"/>
              <a:t> </a:t>
            </a:r>
            <a:r>
              <a:rPr lang="en-US" sz="2800" dirty="0" err="1" smtClean="0"/>
              <a:t>transaksi</a:t>
            </a:r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/>
              <a:t>Fasilitas</a:t>
            </a:r>
            <a:r>
              <a:rPr lang="en-US" sz="2800" dirty="0"/>
              <a:t> </a:t>
            </a:r>
            <a:r>
              <a:rPr lang="en-US" sz="2800" dirty="0" err="1" smtClean="0"/>
              <a:t>penyiapan</a:t>
            </a:r>
            <a:r>
              <a:rPr lang="en-US" sz="2800" dirty="0" smtClean="0"/>
              <a:t> </a:t>
            </a:r>
            <a:r>
              <a:rPr lang="en-US" sz="2800" dirty="0" err="1"/>
              <a:t>kajian</a:t>
            </a:r>
            <a:r>
              <a:rPr lang="en-US" sz="2800" dirty="0"/>
              <a:t> </a:t>
            </a:r>
            <a:r>
              <a:rPr lang="en-US" sz="2800" dirty="0" err="1" smtClean="0"/>
              <a:t>awal</a:t>
            </a:r>
            <a:r>
              <a:rPr lang="en-US" sz="2800" dirty="0" smtClean="0"/>
              <a:t> </a:t>
            </a:r>
            <a:r>
              <a:rPr lang="en-US" sz="2800" dirty="0" err="1" smtClean="0"/>
              <a:t>studi</a:t>
            </a:r>
            <a:r>
              <a:rPr lang="en-US" sz="2800" dirty="0" smtClean="0"/>
              <a:t> </a:t>
            </a:r>
            <a:r>
              <a:rPr lang="en-US" sz="2800" dirty="0" err="1"/>
              <a:t>kelayakan</a:t>
            </a:r>
            <a:r>
              <a:rPr lang="en-US" sz="2800" dirty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laksanakan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PJPK </a:t>
            </a:r>
            <a:r>
              <a:rPr lang="en-US" sz="2800" dirty="0" err="1" smtClean="0"/>
              <a:t>dan</a:t>
            </a:r>
            <a:r>
              <a:rPr lang="en-US" sz="2800" dirty="0" smtClean="0"/>
              <a:t>/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Bappenas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/</a:t>
            </a:r>
            <a:r>
              <a:rPr lang="en-US" sz="2800" dirty="0" err="1" smtClean="0"/>
              <a:t>atau</a:t>
            </a:r>
            <a:r>
              <a:rPr lang="en-US" sz="2800" dirty="0" smtClean="0"/>
              <a:t> KPPIP (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proyek</a:t>
            </a:r>
            <a:r>
              <a:rPr lang="en-US" sz="2800" dirty="0" smtClean="0"/>
              <a:t> KPBU </a:t>
            </a:r>
            <a:r>
              <a:rPr lang="en-US" sz="2800" dirty="0" err="1" smtClean="0"/>
              <a:t>Prioritas</a:t>
            </a:r>
            <a:r>
              <a:rPr lang="en-US" sz="28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PDPPI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dijadikan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konsultasi</a:t>
            </a:r>
            <a:r>
              <a:rPr lang="en-US" sz="2800" dirty="0" smtClean="0"/>
              <a:t> PJPK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Tahapan</a:t>
            </a:r>
            <a:r>
              <a:rPr lang="en-US" sz="2800" dirty="0" smtClean="0"/>
              <a:t> KPBU</a:t>
            </a:r>
            <a:endParaRPr lang="en-US" sz="28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28650" y="103872"/>
            <a:ext cx="7886700" cy="625471"/>
          </a:xfrm>
        </p:spPr>
        <p:txBody>
          <a:bodyPr/>
          <a:lstStyle/>
          <a:p>
            <a:pPr algn="ctr"/>
            <a:r>
              <a:rPr lang="en-US" sz="3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Fasilitas</a:t>
            </a:r>
            <a:r>
              <a:rPr lang="en-US" sz="3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Dana </a:t>
            </a:r>
            <a:r>
              <a:rPr lang="en-US" sz="3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Penyiapan</a:t>
            </a:r>
            <a:r>
              <a:rPr lang="en-US" sz="3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Proyek</a:t>
            </a:r>
            <a:r>
              <a:rPr lang="en-US" sz="3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(PDF</a:t>
            </a:r>
            <a:r>
              <a:rPr lang="en-US" sz="32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 (1)</a:t>
            </a:r>
            <a:endParaRPr lang="en-US" sz="320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759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3872"/>
            <a:ext cx="7886700" cy="625471"/>
          </a:xfrm>
        </p:spPr>
        <p:txBody>
          <a:bodyPr/>
          <a:lstStyle/>
          <a:p>
            <a:pPr algn="ctr"/>
            <a:r>
              <a:rPr lang="en-US" sz="3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Fasilitas</a:t>
            </a:r>
            <a:r>
              <a:rPr lang="en-US" sz="3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Dana </a:t>
            </a:r>
            <a:r>
              <a:rPr lang="en-US" sz="3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Penyiapan</a:t>
            </a:r>
            <a:r>
              <a:rPr lang="en-US" sz="3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Proyek</a:t>
            </a:r>
            <a:r>
              <a:rPr lang="en-US" sz="32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(PDF</a:t>
            </a:r>
            <a:r>
              <a:rPr lang="en-US" sz="32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 (2)</a:t>
            </a:r>
            <a:endParaRPr lang="en-US" sz="320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25287"/>
            <a:ext cx="7886700" cy="34290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pengaturan</a:t>
            </a:r>
            <a:r>
              <a:rPr lang="en-US" sz="2400" dirty="0"/>
              <a:t> PMK </a:t>
            </a:r>
            <a:r>
              <a:rPr lang="en-US" sz="2400" dirty="0" err="1"/>
              <a:t>Nomor</a:t>
            </a:r>
            <a:r>
              <a:rPr lang="en-US" sz="2400" dirty="0"/>
              <a:t> 265 </a:t>
            </a:r>
            <a:r>
              <a:rPr lang="en-US" sz="2400" dirty="0" err="1"/>
              <a:t>Tahun</a:t>
            </a:r>
            <a:r>
              <a:rPr lang="en-US" sz="2400" dirty="0"/>
              <a:t> </a:t>
            </a:r>
            <a:r>
              <a:rPr lang="en-US" sz="2400" dirty="0" smtClean="0"/>
              <a:t>2015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perubahannya</a:t>
            </a:r>
            <a:r>
              <a:rPr lang="en-US" sz="2400" dirty="0" smtClean="0"/>
              <a:t>, </a:t>
            </a:r>
            <a:r>
              <a:rPr lang="en-US" sz="2400" dirty="0" err="1"/>
              <a:t>pelaksanaan</a:t>
            </a:r>
            <a:r>
              <a:rPr lang="en-US" sz="2400" dirty="0"/>
              <a:t> </a:t>
            </a: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 smtClean="0"/>
              <a:t>:</a:t>
            </a:r>
          </a:p>
          <a:p>
            <a:pPr algn="just"/>
            <a:r>
              <a:rPr lang="en-US" sz="2400" dirty="0"/>
              <a:t>DJPPR </a:t>
            </a:r>
            <a:r>
              <a:rPr lang="en-US" sz="2400" dirty="0" err="1"/>
              <a:t>c.q</a:t>
            </a:r>
            <a:r>
              <a:rPr lang="en-US" sz="2400" dirty="0"/>
              <a:t>. </a:t>
            </a:r>
            <a:r>
              <a:rPr lang="en-US" sz="2400" dirty="0" err="1"/>
              <a:t>Dit</a:t>
            </a:r>
            <a:r>
              <a:rPr lang="en-US" sz="2400" dirty="0"/>
              <a:t>. PDPPI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pelaksana</a:t>
            </a:r>
            <a:r>
              <a:rPr lang="en-US" sz="2400" dirty="0"/>
              <a:t> </a:t>
            </a:r>
            <a:r>
              <a:rPr lang="en-US" sz="2400" dirty="0" err="1" smtClean="0"/>
              <a:t>fasilitas</a:t>
            </a:r>
            <a:r>
              <a:rPr lang="en-US" sz="2400" dirty="0" smtClean="0"/>
              <a:t>;</a:t>
            </a:r>
          </a:p>
          <a:p>
            <a:pPr algn="just"/>
            <a:r>
              <a:rPr lang="en-US" sz="2400" dirty="0" err="1"/>
              <a:t>Badan</a:t>
            </a:r>
            <a:r>
              <a:rPr lang="en-US" sz="2400" dirty="0"/>
              <a:t> Usaha </a:t>
            </a:r>
            <a:r>
              <a:rPr lang="en-US" sz="2400" dirty="0" err="1"/>
              <a:t>Milik</a:t>
            </a:r>
            <a:r>
              <a:rPr lang="en-US" sz="2400" dirty="0"/>
              <a:t> Negara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perundang-undangan</a:t>
            </a:r>
            <a:r>
              <a:rPr lang="en-US" sz="2400" dirty="0"/>
              <a:t>,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penugasan</a:t>
            </a:r>
            <a:r>
              <a:rPr lang="en-US" sz="2400" dirty="0"/>
              <a:t> </a:t>
            </a:r>
            <a:r>
              <a:rPr lang="en-US" sz="2400" dirty="0" err="1"/>
              <a:t>khusus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Menteri</a:t>
            </a:r>
            <a:r>
              <a:rPr lang="en-US" sz="2400" dirty="0"/>
              <a:t> </a:t>
            </a:r>
            <a:r>
              <a:rPr lang="en-US" sz="2400" dirty="0" err="1"/>
              <a:t>Keuangan</a:t>
            </a:r>
            <a:r>
              <a:rPr lang="en-US" sz="2400" dirty="0"/>
              <a:t> </a:t>
            </a:r>
            <a:r>
              <a:rPr lang="en-US" sz="2400" dirty="0" err="1"/>
              <a:t>c.q</a:t>
            </a:r>
            <a:r>
              <a:rPr lang="en-US" sz="2400" dirty="0"/>
              <a:t>. </a:t>
            </a:r>
            <a:r>
              <a:rPr lang="en-US" sz="2400" dirty="0" err="1"/>
              <a:t>Direktur</a:t>
            </a:r>
            <a:r>
              <a:rPr lang="en-US" sz="2400" dirty="0"/>
              <a:t> </a:t>
            </a:r>
            <a:r>
              <a:rPr lang="en-US" sz="2400" dirty="0" err="1"/>
              <a:t>Jenderal</a:t>
            </a:r>
            <a:r>
              <a:rPr lang="en-US" sz="2400" dirty="0"/>
              <a:t> </a:t>
            </a:r>
            <a:r>
              <a:rPr lang="en-US" sz="2400" dirty="0" smtClean="0"/>
              <a:t>PPR;</a:t>
            </a:r>
          </a:p>
          <a:p>
            <a:pPr algn="just"/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kerjasama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rangka</a:t>
            </a:r>
            <a:r>
              <a:rPr lang="en-US" sz="2400" dirty="0"/>
              <a:t> </a:t>
            </a:r>
            <a:r>
              <a:rPr lang="en-US" sz="2400" dirty="0" err="1"/>
              <a:t>pelaksanaan</a:t>
            </a:r>
            <a:r>
              <a:rPr lang="en-US" sz="2400" dirty="0"/>
              <a:t> </a:t>
            </a:r>
            <a:r>
              <a:rPr lang="en-US" sz="2400" dirty="0" err="1"/>
              <a:t>Fasilitas</a:t>
            </a:r>
            <a:r>
              <a:rPr lang="en-US" sz="2400" dirty="0" smtClean="0"/>
              <a:t>.(PMK 129 </a:t>
            </a:r>
            <a:r>
              <a:rPr lang="en-US" sz="2400" dirty="0" err="1" smtClean="0"/>
              <a:t>Tahun</a:t>
            </a:r>
            <a:r>
              <a:rPr lang="en-US" sz="2400" dirty="0" smtClean="0"/>
              <a:t> 2016)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8646" y="4626429"/>
            <a:ext cx="7886700" cy="169817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/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Proyek</a:t>
            </a:r>
            <a:r>
              <a:rPr lang="en-US" sz="2400" dirty="0"/>
              <a:t> KPBU </a:t>
            </a:r>
            <a:r>
              <a:rPr lang="en-US" sz="2400" dirty="0" err="1"/>
              <a:t>Kilang</a:t>
            </a:r>
            <a:r>
              <a:rPr lang="en-US" sz="2400" dirty="0"/>
              <a:t> </a:t>
            </a:r>
            <a:r>
              <a:rPr lang="en-US" sz="2400" dirty="0" err="1"/>
              <a:t>Minyak</a:t>
            </a:r>
            <a:r>
              <a:rPr lang="en-US" sz="2400" dirty="0"/>
              <a:t>, </a:t>
            </a: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pelaksanaan</a:t>
            </a:r>
            <a:r>
              <a:rPr lang="en-US" sz="2400" dirty="0"/>
              <a:t> </a:t>
            </a: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dibayarkan</a:t>
            </a:r>
            <a:r>
              <a:rPr lang="en-US" sz="2400" dirty="0"/>
              <a:t> </a:t>
            </a:r>
            <a:r>
              <a:rPr lang="en-US" sz="2400" dirty="0" err="1"/>
              <a:t>terlebih</a:t>
            </a:r>
            <a:r>
              <a:rPr lang="en-US" sz="2400" dirty="0"/>
              <a:t> </a:t>
            </a:r>
            <a:r>
              <a:rPr lang="en-US" sz="2400" dirty="0" err="1"/>
              <a:t>dahulu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PJPK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selanjutnya</a:t>
            </a:r>
            <a:r>
              <a:rPr lang="en-US" sz="2400" dirty="0"/>
              <a:t> PJPK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penggantian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(</a:t>
            </a:r>
            <a:r>
              <a:rPr lang="en-US" sz="2400" i="1" dirty="0"/>
              <a:t>reimbursement</a:t>
            </a:r>
            <a:r>
              <a:rPr lang="en-US" sz="2400" dirty="0"/>
              <a:t>) </a:t>
            </a:r>
            <a:r>
              <a:rPr lang="en-US" sz="2400" dirty="0" err="1"/>
              <a:t>dari</a:t>
            </a:r>
            <a:r>
              <a:rPr lang="en-US" sz="2400" dirty="0"/>
              <a:t> Dana </a:t>
            </a:r>
            <a:r>
              <a:rPr lang="en-US" sz="2400" dirty="0" err="1"/>
              <a:t>Penyiapan</a:t>
            </a:r>
            <a:r>
              <a:rPr lang="en-US" sz="2400" dirty="0"/>
              <a:t> </a:t>
            </a:r>
            <a:r>
              <a:rPr lang="en-US" sz="2400" dirty="0" err="1"/>
              <a:t>Proyek</a:t>
            </a:r>
            <a:r>
              <a:rPr lang="en-US" sz="2400" dirty="0"/>
              <a:t>).</a:t>
            </a:r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3FD86A-5FA5-44D0-A1AE-922F1B44A2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259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3FD86A-5FA5-44D0-A1AE-922F1B44A2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8" name="Title 1"/>
          <p:cNvSpPr txBox="1">
            <a:spLocks/>
          </p:cNvSpPr>
          <p:nvPr/>
        </p:nvSpPr>
        <p:spPr bwMode="auto">
          <a:xfrm>
            <a:off x="185057" y="891039"/>
            <a:ext cx="3669393" cy="54655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lIns="68580" tIns="34290" rIns="68580" bIns="34290"/>
          <a:lstStyle/>
          <a:p>
            <a:pPr algn="just">
              <a:spcBef>
                <a:spcPts val="225"/>
              </a:spcBef>
              <a:spcAft>
                <a:spcPts val="225"/>
              </a:spcAft>
              <a:defRPr/>
            </a:pPr>
            <a:r>
              <a:rPr lang="en-US" sz="1400" b="1" u="sng" dirty="0" err="1">
                <a:solidFill>
                  <a:schemeClr val="accent6"/>
                </a:solidFill>
              </a:rPr>
              <a:t>Penjelasan</a:t>
            </a:r>
            <a:r>
              <a:rPr lang="en-US" sz="1400" b="1" u="sng" dirty="0">
                <a:solidFill>
                  <a:schemeClr val="accent6"/>
                </a:solidFill>
              </a:rPr>
              <a:t> </a:t>
            </a:r>
            <a:r>
              <a:rPr lang="en-US" sz="1400" b="1" u="sng" dirty="0" err="1">
                <a:solidFill>
                  <a:schemeClr val="accent6"/>
                </a:solidFill>
              </a:rPr>
              <a:t>Skema</a:t>
            </a:r>
            <a:r>
              <a:rPr lang="en-US" sz="1400" b="1" u="sng" dirty="0">
                <a:solidFill>
                  <a:schemeClr val="accent6"/>
                </a:solidFill>
              </a:rPr>
              <a:t>:</a:t>
            </a:r>
          </a:p>
          <a:p>
            <a:pPr marL="171450" indent="-171450" algn="just">
              <a:spcBef>
                <a:spcPts val="225"/>
              </a:spcBef>
              <a:spcAft>
                <a:spcPts val="225"/>
              </a:spcAft>
              <a:buFont typeface="+mj-lt"/>
              <a:buAutoNum type="arabicPeriod"/>
              <a:defRPr/>
            </a:pPr>
            <a:r>
              <a:rPr lang="en-US" sz="1000" dirty="0"/>
              <a:t>Dana PDF </a:t>
            </a:r>
            <a:r>
              <a:rPr lang="en-US" sz="1000" dirty="0" err="1"/>
              <a:t>bersumber</a:t>
            </a:r>
            <a:r>
              <a:rPr lang="en-US" sz="1000" dirty="0"/>
              <a:t> </a:t>
            </a:r>
            <a:r>
              <a:rPr lang="en-US" sz="1000" dirty="0" err="1"/>
              <a:t>dari</a:t>
            </a:r>
            <a:r>
              <a:rPr lang="en-US" sz="1000" dirty="0"/>
              <a:t> </a:t>
            </a:r>
            <a:r>
              <a:rPr lang="en-US" sz="1000" dirty="0" err="1"/>
              <a:t>alokasi</a:t>
            </a:r>
            <a:r>
              <a:rPr lang="en-US" sz="1000" dirty="0"/>
              <a:t> APBN;</a:t>
            </a:r>
          </a:p>
          <a:p>
            <a:pPr marL="171450" indent="-171450" algn="just">
              <a:buFont typeface="+mj-lt"/>
              <a:buAutoNum type="arabicPeriod"/>
              <a:defRPr/>
            </a:pPr>
            <a:r>
              <a:rPr lang="en-US" sz="1000" dirty="0" err="1"/>
              <a:t>Menteri</a:t>
            </a:r>
            <a:r>
              <a:rPr lang="en-US" sz="1000" dirty="0"/>
              <a:t> </a:t>
            </a:r>
            <a:r>
              <a:rPr lang="en-US" sz="1000" dirty="0" err="1"/>
              <a:t>Keuangan</a:t>
            </a:r>
            <a:r>
              <a:rPr lang="en-US" sz="1000" dirty="0"/>
              <a:t> </a:t>
            </a:r>
            <a:r>
              <a:rPr lang="en-US" sz="1000" dirty="0" err="1"/>
              <a:t>mendelegasikan</a:t>
            </a:r>
            <a:r>
              <a:rPr lang="en-US" sz="1000" dirty="0"/>
              <a:t> </a:t>
            </a:r>
            <a:r>
              <a:rPr lang="en-US" sz="1000" dirty="0" err="1"/>
              <a:t>kewenangan</a:t>
            </a:r>
            <a:r>
              <a:rPr lang="en-US" sz="1000" dirty="0"/>
              <a:t> </a:t>
            </a:r>
            <a:r>
              <a:rPr lang="en-US" sz="1000" dirty="0" err="1"/>
              <a:t>pengelolaan</a:t>
            </a:r>
            <a:r>
              <a:rPr lang="en-US" sz="1000" dirty="0"/>
              <a:t> Dana PDF </a:t>
            </a:r>
            <a:r>
              <a:rPr lang="en-US" sz="1000" dirty="0" err="1"/>
              <a:t>kepada</a:t>
            </a:r>
            <a:r>
              <a:rPr lang="en-US" sz="1000" dirty="0"/>
              <a:t> PPP Unit</a:t>
            </a:r>
            <a:r>
              <a:rPr lang="id-ID" sz="1000" dirty="0"/>
              <a:t>;</a:t>
            </a:r>
            <a:endParaRPr lang="en-US" sz="1000" dirty="0"/>
          </a:p>
          <a:p>
            <a:pPr marL="171450" indent="-171450" algn="just">
              <a:buFont typeface="+mj-lt"/>
              <a:buAutoNum type="arabicPeriod"/>
              <a:defRPr/>
            </a:pPr>
            <a:r>
              <a:rPr lang="en-US" sz="1000" dirty="0" err="1" smtClean="0"/>
              <a:t>Menteri</a:t>
            </a:r>
            <a:r>
              <a:rPr lang="en-US" sz="1000" dirty="0" smtClean="0"/>
              <a:t> </a:t>
            </a:r>
            <a:r>
              <a:rPr lang="en-US" sz="1000" dirty="0" err="1" smtClean="0"/>
              <a:t>Keuangan</a:t>
            </a:r>
            <a:r>
              <a:rPr lang="en-US" sz="1000" dirty="0" smtClean="0"/>
              <a:t> </a:t>
            </a:r>
            <a:r>
              <a:rPr lang="en-US" sz="1000" dirty="0" err="1" smtClean="0"/>
              <a:t>c.q</a:t>
            </a:r>
            <a:r>
              <a:rPr lang="en-US" sz="1000" dirty="0" smtClean="0"/>
              <a:t> </a:t>
            </a:r>
            <a:r>
              <a:rPr lang="en-US" sz="1000" dirty="0" err="1" smtClean="0"/>
              <a:t>Dirjen</a:t>
            </a:r>
            <a:r>
              <a:rPr lang="en-US" sz="1000" dirty="0" smtClean="0"/>
              <a:t> PPR </a:t>
            </a:r>
            <a:r>
              <a:rPr lang="en-US" sz="1000" dirty="0" err="1"/>
              <a:t>dan</a:t>
            </a:r>
            <a:r>
              <a:rPr lang="en-US" sz="1000" dirty="0"/>
              <a:t> PJPK </a:t>
            </a:r>
            <a:r>
              <a:rPr lang="en-US" sz="1000" dirty="0" err="1"/>
              <a:t>menandatangani</a:t>
            </a:r>
            <a:r>
              <a:rPr lang="en-US" sz="1000" dirty="0"/>
              <a:t> </a:t>
            </a:r>
            <a:r>
              <a:rPr lang="id-ID" sz="1000" dirty="0"/>
              <a:t>Kesepakatan </a:t>
            </a:r>
            <a:r>
              <a:rPr lang="en-US" sz="1000" dirty="0" err="1" smtClean="0"/>
              <a:t>Induk</a:t>
            </a:r>
            <a:r>
              <a:rPr lang="en-US" sz="1000" dirty="0" smtClean="0"/>
              <a:t>  </a:t>
            </a:r>
            <a:r>
              <a:rPr lang="en-US" sz="1000" dirty="0" err="1" smtClean="0"/>
              <a:t>dalam</a:t>
            </a:r>
            <a:r>
              <a:rPr lang="en-US" sz="1000" dirty="0" smtClean="0"/>
              <a:t> </a:t>
            </a:r>
            <a:r>
              <a:rPr lang="en-US" sz="1000" dirty="0" err="1" smtClean="0"/>
              <a:t>rangka</a:t>
            </a:r>
            <a:r>
              <a:rPr lang="en-US" sz="1000" dirty="0" smtClean="0"/>
              <a:t> </a:t>
            </a:r>
            <a:r>
              <a:rPr lang="en-US" sz="1000" dirty="0" err="1" smtClean="0"/>
              <a:t>Penyediaan</a:t>
            </a:r>
            <a:r>
              <a:rPr lang="en-US" sz="1000" dirty="0" smtClean="0"/>
              <a:t> </a:t>
            </a:r>
            <a:r>
              <a:rPr lang="en-US" sz="1000" dirty="0" err="1" smtClean="0"/>
              <a:t>dan</a:t>
            </a:r>
            <a:r>
              <a:rPr lang="en-US" sz="1000" dirty="0" smtClean="0"/>
              <a:t> </a:t>
            </a:r>
            <a:r>
              <a:rPr lang="en-US" sz="1000" dirty="0" err="1" smtClean="0"/>
              <a:t>Pelaksanaan</a:t>
            </a:r>
            <a:r>
              <a:rPr lang="en-US" sz="1000" dirty="0" smtClean="0"/>
              <a:t> </a:t>
            </a:r>
            <a:r>
              <a:rPr lang="en-US" sz="1000" dirty="0" err="1" smtClean="0"/>
              <a:t>Fasilitas</a:t>
            </a:r>
            <a:r>
              <a:rPr lang="en-US" sz="1000" dirty="0" smtClean="0"/>
              <a:t> </a:t>
            </a:r>
            <a:r>
              <a:rPr lang="en-US" sz="1000" dirty="0" err="1" smtClean="0"/>
              <a:t>setelah</a:t>
            </a:r>
            <a:r>
              <a:rPr lang="en-US" sz="1000" dirty="0" smtClean="0"/>
              <a:t> </a:t>
            </a:r>
            <a:r>
              <a:rPr lang="en-US" sz="1000" dirty="0" err="1"/>
              <a:t>diterbitkannya</a:t>
            </a:r>
            <a:r>
              <a:rPr lang="en-US" sz="1000" dirty="0"/>
              <a:t> </a:t>
            </a:r>
            <a:r>
              <a:rPr lang="en-US" sz="1000" dirty="0" err="1" smtClean="0"/>
              <a:t>Persetujuan</a:t>
            </a:r>
            <a:r>
              <a:rPr lang="en-US" sz="1000" dirty="0" smtClean="0"/>
              <a:t> </a:t>
            </a:r>
            <a:r>
              <a:rPr lang="en-US" sz="1000" dirty="0" err="1" smtClean="0"/>
              <a:t>Fasilitas</a:t>
            </a:r>
            <a:r>
              <a:rPr lang="en-US" sz="1000" dirty="0" smtClean="0"/>
              <a:t> </a:t>
            </a:r>
            <a:r>
              <a:rPr lang="en-US" sz="1000" dirty="0" err="1" smtClean="0"/>
              <a:t>oleh</a:t>
            </a:r>
            <a:r>
              <a:rPr lang="en-US" sz="1000" dirty="0" smtClean="0"/>
              <a:t> </a:t>
            </a:r>
            <a:r>
              <a:rPr lang="en-US" sz="1000" dirty="0" err="1" smtClean="0"/>
              <a:t>Menkeu</a:t>
            </a:r>
            <a:r>
              <a:rPr lang="en-US" sz="1000" dirty="0" smtClean="0"/>
              <a:t> ;</a:t>
            </a:r>
            <a:endParaRPr lang="en-US" sz="1000" dirty="0"/>
          </a:p>
          <a:p>
            <a:pPr marL="171450" indent="-171450" algn="just">
              <a:buFont typeface="+mj-lt"/>
              <a:buAutoNum type="arabicPeriod"/>
              <a:defRPr/>
            </a:pPr>
            <a:r>
              <a:rPr lang="en-US" sz="1000" dirty="0" err="1" smtClean="0"/>
              <a:t>Dalam</a:t>
            </a:r>
            <a:r>
              <a:rPr lang="en-US" sz="1000" dirty="0" smtClean="0"/>
              <a:t> </a:t>
            </a:r>
            <a:r>
              <a:rPr lang="en-US" sz="1000" dirty="0" err="1" smtClean="0"/>
              <a:t>hal</a:t>
            </a:r>
            <a:r>
              <a:rPr lang="en-US" sz="1000" dirty="0" smtClean="0"/>
              <a:t> </a:t>
            </a:r>
            <a:r>
              <a:rPr lang="en-US" sz="1000" dirty="0" err="1" smtClean="0"/>
              <a:t>Pelaksana</a:t>
            </a:r>
            <a:r>
              <a:rPr lang="en-US" sz="1000" dirty="0" smtClean="0"/>
              <a:t> </a:t>
            </a:r>
            <a:r>
              <a:rPr lang="en-US" sz="1000" dirty="0" err="1" smtClean="0"/>
              <a:t>fasilitas</a:t>
            </a:r>
            <a:r>
              <a:rPr lang="en-US" sz="1000" dirty="0" smtClean="0"/>
              <a:t> </a:t>
            </a:r>
            <a:r>
              <a:rPr lang="en-US" sz="1000" dirty="0" err="1" smtClean="0"/>
              <a:t>melalui</a:t>
            </a:r>
            <a:r>
              <a:rPr lang="en-US" sz="1000" dirty="0" smtClean="0"/>
              <a:t> </a:t>
            </a:r>
            <a:r>
              <a:rPr lang="en-US" sz="1000" dirty="0" err="1" smtClean="0"/>
              <a:t>penugasan</a:t>
            </a:r>
            <a:r>
              <a:rPr lang="en-US" sz="1000" dirty="0" smtClean="0"/>
              <a:t> </a:t>
            </a:r>
            <a:r>
              <a:rPr lang="en-US" sz="1000" dirty="0" err="1" smtClean="0"/>
              <a:t>khusus</a:t>
            </a:r>
            <a:r>
              <a:rPr lang="en-US" sz="1000" dirty="0" smtClean="0"/>
              <a:t> BUMN, </a:t>
            </a:r>
            <a:r>
              <a:rPr lang="en-US" sz="1000" dirty="0" err="1" smtClean="0"/>
              <a:t>Menteri</a:t>
            </a:r>
            <a:r>
              <a:rPr lang="en-US" sz="1000" dirty="0" smtClean="0"/>
              <a:t> </a:t>
            </a:r>
            <a:r>
              <a:rPr lang="id-ID" sz="1000" dirty="0"/>
              <a:t>Keuangan </a:t>
            </a:r>
            <a:r>
              <a:rPr lang="en-US" sz="1000" dirty="0" err="1" smtClean="0"/>
              <a:t>c.q</a:t>
            </a:r>
            <a:r>
              <a:rPr lang="en-US" sz="1000" dirty="0" smtClean="0"/>
              <a:t> </a:t>
            </a:r>
            <a:r>
              <a:rPr lang="en-US" sz="1000" dirty="0" err="1" smtClean="0"/>
              <a:t>Dirjen</a:t>
            </a:r>
            <a:r>
              <a:rPr lang="en-US" sz="1000" dirty="0" smtClean="0"/>
              <a:t> PPR </a:t>
            </a:r>
            <a:r>
              <a:rPr lang="en-US" sz="1000" dirty="0" err="1" smtClean="0"/>
              <a:t>menerbitkan</a:t>
            </a:r>
            <a:r>
              <a:rPr lang="en-US" sz="1000" dirty="0" smtClean="0"/>
              <a:t> SK </a:t>
            </a:r>
            <a:r>
              <a:rPr lang="id-ID" sz="1000" dirty="0" smtClean="0"/>
              <a:t>penugasan </a:t>
            </a:r>
            <a:r>
              <a:rPr lang="en-US" sz="1000" dirty="0" err="1" smtClean="0"/>
              <a:t>dan</a:t>
            </a:r>
            <a:r>
              <a:rPr lang="en-US" sz="1000" dirty="0" smtClean="0"/>
              <a:t> </a:t>
            </a:r>
            <a:r>
              <a:rPr lang="en-US" sz="1000" dirty="0" err="1" smtClean="0"/>
              <a:t>menandatangani</a:t>
            </a:r>
            <a:r>
              <a:rPr lang="en-US" sz="1000" dirty="0" smtClean="0"/>
              <a:t> </a:t>
            </a:r>
            <a:r>
              <a:rPr lang="en-US" sz="1000" dirty="0" err="1" smtClean="0"/>
              <a:t>perjanjian</a:t>
            </a:r>
            <a:r>
              <a:rPr lang="en-US" sz="1000" dirty="0" smtClean="0"/>
              <a:t> </a:t>
            </a:r>
            <a:r>
              <a:rPr lang="en-US" sz="1000" dirty="0" err="1" smtClean="0"/>
              <a:t>penugasan</a:t>
            </a:r>
            <a:r>
              <a:rPr lang="en-US" sz="1000" dirty="0" smtClean="0"/>
              <a:t> </a:t>
            </a:r>
            <a:r>
              <a:rPr lang="id-ID" sz="1000" dirty="0" smtClean="0"/>
              <a:t>kepada </a:t>
            </a:r>
            <a:r>
              <a:rPr lang="en-US" sz="1000" dirty="0" smtClean="0"/>
              <a:t>BUMN, </a:t>
            </a:r>
            <a:r>
              <a:rPr lang="en-US" sz="1000" dirty="0" err="1"/>
              <a:t>selaku</a:t>
            </a:r>
            <a:r>
              <a:rPr lang="en-US" sz="1000" dirty="0"/>
              <a:t> </a:t>
            </a:r>
            <a:r>
              <a:rPr lang="en-US" sz="1000" dirty="0" err="1" smtClean="0"/>
              <a:t>pelaksana</a:t>
            </a:r>
            <a:r>
              <a:rPr lang="en-US" sz="1000" dirty="0" smtClean="0"/>
              <a:t> </a:t>
            </a:r>
            <a:r>
              <a:rPr lang="en-US" sz="1000" dirty="0" err="1" smtClean="0"/>
              <a:t>penyiapan</a:t>
            </a:r>
            <a:r>
              <a:rPr lang="en-US" sz="1000" dirty="0" smtClean="0"/>
              <a:t> </a:t>
            </a:r>
            <a:r>
              <a:rPr lang="en-US" sz="1000" dirty="0" err="1" smtClean="0"/>
              <a:t>dan</a:t>
            </a:r>
            <a:r>
              <a:rPr lang="en-US" sz="1000" dirty="0" smtClean="0"/>
              <a:t>/</a:t>
            </a:r>
            <a:r>
              <a:rPr lang="en-US" sz="1000" dirty="0" err="1" smtClean="0"/>
              <a:t>atau</a:t>
            </a:r>
            <a:r>
              <a:rPr lang="en-US" sz="1000" dirty="0" smtClean="0"/>
              <a:t> </a:t>
            </a:r>
            <a:r>
              <a:rPr lang="en-US" sz="1000" dirty="0" err="1" smtClean="0"/>
              <a:t>pendampingan</a:t>
            </a:r>
            <a:r>
              <a:rPr lang="en-US" sz="1000" dirty="0" smtClean="0"/>
              <a:t> </a:t>
            </a:r>
            <a:r>
              <a:rPr lang="en-US" sz="1000" dirty="0" err="1" smtClean="0"/>
              <a:t>transaksi</a:t>
            </a:r>
            <a:r>
              <a:rPr lang="en-US" sz="1000" dirty="0" smtClean="0"/>
              <a:t>; </a:t>
            </a:r>
            <a:endParaRPr lang="en-US" sz="1000" dirty="0"/>
          </a:p>
          <a:p>
            <a:pPr marL="171450" indent="-171450" algn="just">
              <a:buFont typeface="+mj-lt"/>
              <a:buAutoNum type="arabicPeriod"/>
              <a:defRPr/>
            </a:pPr>
            <a:r>
              <a:rPr lang="en-US" sz="1000" dirty="0" err="1" smtClean="0"/>
              <a:t>Setelah</a:t>
            </a:r>
            <a:r>
              <a:rPr lang="en-US" sz="1000" dirty="0" smtClean="0"/>
              <a:t> </a:t>
            </a:r>
            <a:r>
              <a:rPr lang="en-US" sz="1000" dirty="0" err="1" smtClean="0"/>
              <a:t>terbit</a:t>
            </a:r>
            <a:r>
              <a:rPr lang="en-US" sz="1000" dirty="0" smtClean="0"/>
              <a:t> SK </a:t>
            </a:r>
            <a:r>
              <a:rPr lang="en-US" sz="1000" dirty="0" err="1" smtClean="0"/>
              <a:t>dan</a:t>
            </a:r>
            <a:r>
              <a:rPr lang="en-US" sz="1000" dirty="0" smtClean="0"/>
              <a:t> </a:t>
            </a:r>
            <a:r>
              <a:rPr lang="en-US" sz="1000" dirty="0" err="1" smtClean="0"/>
              <a:t>perjanjian</a:t>
            </a:r>
            <a:r>
              <a:rPr lang="en-US" sz="1000" dirty="0" smtClean="0"/>
              <a:t> </a:t>
            </a:r>
            <a:r>
              <a:rPr lang="en-US" sz="1000" dirty="0" err="1" smtClean="0"/>
              <a:t>penugasan</a:t>
            </a:r>
            <a:r>
              <a:rPr lang="en-US" sz="1000" dirty="0" smtClean="0"/>
              <a:t>, </a:t>
            </a:r>
            <a:r>
              <a:rPr lang="en-US" sz="1000" dirty="0"/>
              <a:t>PJPK </a:t>
            </a:r>
            <a:r>
              <a:rPr lang="en-US" sz="1000" dirty="0" err="1"/>
              <a:t>menandatangani</a:t>
            </a:r>
            <a:r>
              <a:rPr lang="en-US" sz="1000" dirty="0"/>
              <a:t> </a:t>
            </a:r>
            <a:r>
              <a:rPr lang="en-US" sz="1000" dirty="0" err="1"/>
              <a:t>Perjanjian</a:t>
            </a:r>
            <a:r>
              <a:rPr lang="en-US" sz="1000" dirty="0"/>
              <a:t> </a:t>
            </a:r>
            <a:r>
              <a:rPr lang="en-US" sz="1000" dirty="0" err="1" smtClean="0"/>
              <a:t>Pelaksanaan</a:t>
            </a:r>
            <a:r>
              <a:rPr lang="en-US" sz="1000" dirty="0" smtClean="0"/>
              <a:t> </a:t>
            </a:r>
            <a:r>
              <a:rPr lang="en-US" sz="1000" dirty="0" err="1" smtClean="0"/>
              <a:t>Fasilitas</a:t>
            </a:r>
            <a:r>
              <a:rPr lang="en-US" sz="1000" dirty="0" smtClean="0"/>
              <a:t> </a:t>
            </a:r>
            <a:r>
              <a:rPr lang="en-US" sz="1000" dirty="0" err="1" smtClean="0"/>
              <a:t>dengan</a:t>
            </a:r>
            <a:r>
              <a:rPr lang="en-US" sz="1000" dirty="0" smtClean="0"/>
              <a:t> BUMN </a:t>
            </a:r>
            <a:r>
              <a:rPr lang="en-US" sz="1000" dirty="0" err="1" smtClean="0"/>
              <a:t>pelaksana</a:t>
            </a:r>
            <a:r>
              <a:rPr lang="en-US" sz="1000" dirty="0" smtClean="0"/>
              <a:t> </a:t>
            </a:r>
            <a:r>
              <a:rPr lang="en-US" sz="1000" dirty="0" err="1" smtClean="0"/>
              <a:t>penugasan</a:t>
            </a:r>
            <a:r>
              <a:rPr lang="en-US" sz="1000" dirty="0" smtClean="0"/>
              <a:t> </a:t>
            </a:r>
            <a:r>
              <a:rPr lang="en-US" sz="1000" dirty="0"/>
              <a:t>PDF;</a:t>
            </a:r>
          </a:p>
          <a:p>
            <a:pPr marL="171450" indent="-171450" algn="just">
              <a:buFont typeface="+mj-lt"/>
              <a:buAutoNum type="arabicPeriod"/>
              <a:defRPr/>
            </a:pPr>
            <a:r>
              <a:rPr lang="en-US" sz="1000" dirty="0" err="1" smtClean="0"/>
              <a:t>Pelaksanaan</a:t>
            </a:r>
            <a:r>
              <a:rPr lang="en-US" sz="1000" dirty="0" smtClean="0"/>
              <a:t> </a:t>
            </a:r>
            <a:r>
              <a:rPr lang="en-US" sz="1000" dirty="0" err="1"/>
              <a:t>pemberian</a:t>
            </a:r>
            <a:r>
              <a:rPr lang="en-US" sz="1000" dirty="0"/>
              <a:t> </a:t>
            </a:r>
            <a:r>
              <a:rPr lang="en-US" sz="1000" dirty="0" err="1"/>
              <a:t>Fasilitas</a:t>
            </a:r>
            <a:r>
              <a:rPr lang="en-US" sz="1000" dirty="0"/>
              <a:t> </a:t>
            </a:r>
            <a:r>
              <a:rPr lang="en-US" sz="1000" dirty="0" err="1"/>
              <a:t>oleh</a:t>
            </a:r>
            <a:r>
              <a:rPr lang="en-US" sz="1000" dirty="0"/>
              <a:t> </a:t>
            </a:r>
            <a:r>
              <a:rPr lang="en-US" sz="1000" dirty="0" smtClean="0"/>
              <a:t>BUMN </a:t>
            </a:r>
            <a:r>
              <a:rPr lang="id-ID" sz="1000" dirty="0" smtClean="0"/>
              <a:t>dilakukan</a:t>
            </a:r>
            <a:r>
              <a:rPr lang="en-US" sz="1000" dirty="0" smtClean="0"/>
              <a:t> </a:t>
            </a:r>
            <a:r>
              <a:rPr lang="en-US" sz="1000" dirty="0" err="1" smtClean="0"/>
              <a:t>bersama</a:t>
            </a:r>
            <a:r>
              <a:rPr lang="en-US" sz="1000" dirty="0" smtClean="0"/>
              <a:t> </a:t>
            </a:r>
            <a:r>
              <a:rPr lang="en-US" sz="1000" dirty="0" err="1" smtClean="0"/>
              <a:t>konsultan</a:t>
            </a:r>
            <a:r>
              <a:rPr lang="id-ID" sz="1000" dirty="0" smtClean="0"/>
              <a:t> </a:t>
            </a:r>
            <a:r>
              <a:rPr lang="id-ID" sz="1000" dirty="0"/>
              <a:t>dengan menggunakan dana </a:t>
            </a:r>
            <a:r>
              <a:rPr lang="en-US" sz="1000" dirty="0" smtClean="0"/>
              <a:t>BUMN </a:t>
            </a:r>
            <a:r>
              <a:rPr lang="id-ID" sz="1000" dirty="0" smtClean="0"/>
              <a:t>terlebih </a:t>
            </a:r>
            <a:r>
              <a:rPr lang="id-ID" sz="1000" dirty="0"/>
              <a:t>dahulu </a:t>
            </a:r>
            <a:r>
              <a:rPr lang="id-ID" sz="1000" dirty="0" smtClean="0"/>
              <a:t>yang</a:t>
            </a:r>
            <a:r>
              <a:rPr lang="en-US" sz="1000" dirty="0" smtClean="0"/>
              <a:t> </a:t>
            </a:r>
            <a:r>
              <a:rPr lang="en-US" sz="1000" dirty="0" err="1" smtClean="0"/>
              <a:t>dapat</a:t>
            </a:r>
            <a:r>
              <a:rPr lang="en-US" sz="1000" dirty="0" smtClean="0"/>
              <a:t> </a:t>
            </a:r>
            <a:r>
              <a:rPr lang="en-US" sz="1000" dirty="0" err="1" smtClean="0"/>
              <a:t>meliputi</a:t>
            </a:r>
            <a:r>
              <a:rPr lang="en-US" sz="1000" dirty="0" smtClean="0"/>
              <a:t> </a:t>
            </a:r>
            <a:r>
              <a:rPr lang="en-US" sz="1000" dirty="0" err="1"/>
              <a:t>kegiatan</a:t>
            </a:r>
            <a:r>
              <a:rPr lang="en-US" sz="1000" dirty="0"/>
              <a:t>:</a:t>
            </a:r>
            <a:endParaRPr lang="id-ID" sz="1000" dirty="0"/>
          </a:p>
          <a:p>
            <a:pPr marL="514350" lvl="1" indent="-171450" algn="just">
              <a:buFont typeface="+mj-lt"/>
              <a:buAutoNum type="alphaLcPeriod"/>
              <a:defRPr/>
            </a:pPr>
            <a:r>
              <a:rPr lang="en-US" sz="1000" dirty="0" err="1" smtClean="0"/>
              <a:t>Fasilitas</a:t>
            </a:r>
            <a:r>
              <a:rPr lang="en-US" sz="1000" dirty="0" smtClean="0"/>
              <a:t> </a:t>
            </a:r>
            <a:r>
              <a:rPr lang="en-US" sz="1000" dirty="0" err="1" smtClean="0"/>
              <a:t>Penyiapan</a:t>
            </a:r>
            <a:r>
              <a:rPr lang="en-US" sz="1000" dirty="0" smtClean="0"/>
              <a:t> </a:t>
            </a:r>
            <a:r>
              <a:rPr lang="en-US" sz="1000" dirty="0" err="1" smtClean="0"/>
              <a:t>Proyek</a:t>
            </a:r>
            <a:r>
              <a:rPr lang="en-US" sz="1000" dirty="0" smtClean="0"/>
              <a:t> yang </a:t>
            </a:r>
            <a:r>
              <a:rPr lang="en-US" sz="1000" dirty="0" err="1" smtClean="0"/>
              <a:t>terdiri</a:t>
            </a:r>
            <a:r>
              <a:rPr lang="en-US" sz="1000" dirty="0" smtClean="0"/>
              <a:t> </a:t>
            </a:r>
            <a:r>
              <a:rPr lang="en-US" sz="1000" dirty="0" err="1" smtClean="0"/>
              <a:t>atas</a:t>
            </a:r>
            <a:r>
              <a:rPr lang="en-US" sz="1000" dirty="0" smtClean="0"/>
              <a:t>:</a:t>
            </a:r>
          </a:p>
          <a:p>
            <a:pPr marL="685800" lvl="1" indent="-171450" algn="just">
              <a:buFont typeface="Arial" panose="020B0604020202020204" pitchFamily="34" charset="0"/>
              <a:buChar char="•"/>
              <a:defRPr/>
            </a:pPr>
            <a:r>
              <a:rPr lang="en-US" sz="1000" dirty="0" err="1" smtClean="0"/>
              <a:t>Penyiapan</a:t>
            </a:r>
            <a:r>
              <a:rPr lang="en-US" sz="1000" dirty="0" smtClean="0"/>
              <a:t> </a:t>
            </a:r>
            <a:r>
              <a:rPr lang="en-US" sz="1000" dirty="0" err="1" smtClean="0"/>
              <a:t>Kajian</a:t>
            </a:r>
            <a:r>
              <a:rPr lang="en-US" sz="1000" dirty="0" smtClean="0"/>
              <a:t> </a:t>
            </a:r>
            <a:r>
              <a:rPr lang="en-US" sz="1000" dirty="0" err="1" smtClean="0"/>
              <a:t>awal</a:t>
            </a:r>
            <a:r>
              <a:rPr lang="en-US" sz="1000" dirty="0" smtClean="0"/>
              <a:t> </a:t>
            </a:r>
            <a:r>
              <a:rPr lang="en-US" sz="1000" dirty="0" err="1" smtClean="0"/>
              <a:t>Pra</a:t>
            </a:r>
            <a:r>
              <a:rPr lang="en-US" sz="1000" dirty="0" smtClean="0"/>
              <a:t> </a:t>
            </a:r>
            <a:r>
              <a:rPr lang="en-US" sz="1000" dirty="0" err="1" smtClean="0"/>
              <a:t>Studi</a:t>
            </a:r>
            <a:r>
              <a:rPr lang="en-US" sz="1000" dirty="0" smtClean="0"/>
              <a:t> </a:t>
            </a:r>
            <a:r>
              <a:rPr lang="en-US" sz="1000" dirty="0" err="1" smtClean="0"/>
              <a:t>Kelayakan</a:t>
            </a:r>
            <a:r>
              <a:rPr lang="en-US" sz="1000" dirty="0" smtClean="0"/>
              <a:t> </a:t>
            </a:r>
            <a:r>
              <a:rPr lang="en-US" sz="1000" dirty="0" err="1" smtClean="0"/>
              <a:t>dan</a:t>
            </a:r>
            <a:r>
              <a:rPr lang="en-US" sz="1000" dirty="0" smtClean="0"/>
              <a:t> </a:t>
            </a:r>
            <a:r>
              <a:rPr lang="en-US" sz="1000" dirty="0" err="1" smtClean="0"/>
              <a:t>Penyiapan</a:t>
            </a:r>
            <a:r>
              <a:rPr lang="en-US" sz="1000" dirty="0" smtClean="0"/>
              <a:t> </a:t>
            </a:r>
            <a:r>
              <a:rPr lang="en-US" sz="1000" dirty="0" err="1" smtClean="0"/>
              <a:t>Kajian</a:t>
            </a:r>
            <a:r>
              <a:rPr lang="en-US" sz="1000" dirty="0" smtClean="0"/>
              <a:t> </a:t>
            </a:r>
            <a:r>
              <a:rPr lang="en-US" sz="1000" dirty="0" err="1" smtClean="0"/>
              <a:t>Akhir</a:t>
            </a:r>
            <a:r>
              <a:rPr lang="en-US" sz="1000" dirty="0" smtClean="0"/>
              <a:t> </a:t>
            </a:r>
            <a:r>
              <a:rPr lang="en-US" sz="1000" dirty="0" err="1" smtClean="0"/>
              <a:t>Pra-Studi</a:t>
            </a:r>
            <a:r>
              <a:rPr lang="en-US" sz="1000" dirty="0" smtClean="0"/>
              <a:t> </a:t>
            </a:r>
            <a:r>
              <a:rPr lang="en-US" sz="1000" dirty="0" err="1" smtClean="0"/>
              <a:t>Kelayakan</a:t>
            </a:r>
            <a:r>
              <a:rPr lang="en-US" sz="1000" dirty="0" smtClean="0"/>
              <a:t>;</a:t>
            </a:r>
          </a:p>
          <a:p>
            <a:pPr marL="685800" lvl="1" indent="-171450" algn="just"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•"/>
              <a:defRPr/>
            </a:pPr>
            <a:r>
              <a:rPr lang="en-US" sz="1000" dirty="0" err="1" smtClean="0"/>
              <a:t>Penyiapan</a:t>
            </a:r>
            <a:r>
              <a:rPr lang="en-US" sz="1000" dirty="0" smtClean="0"/>
              <a:t> </a:t>
            </a:r>
            <a:r>
              <a:rPr lang="en-US" sz="1000" dirty="0" err="1" smtClean="0"/>
              <a:t>Kajian</a:t>
            </a:r>
            <a:r>
              <a:rPr lang="en-US" sz="1000" dirty="0" smtClean="0"/>
              <a:t> </a:t>
            </a:r>
            <a:r>
              <a:rPr lang="en-US" sz="1000" dirty="0" err="1" smtClean="0"/>
              <a:t>Akhir</a:t>
            </a:r>
            <a:r>
              <a:rPr lang="en-US" sz="1000" dirty="0" smtClean="0"/>
              <a:t> </a:t>
            </a:r>
            <a:r>
              <a:rPr lang="en-US" sz="1000" dirty="0" err="1" smtClean="0"/>
              <a:t>Pra-Studi</a:t>
            </a:r>
            <a:r>
              <a:rPr lang="en-US" sz="1000" dirty="0" smtClean="0"/>
              <a:t> </a:t>
            </a:r>
            <a:r>
              <a:rPr lang="en-US" sz="1000" dirty="0" err="1" smtClean="0"/>
              <a:t>Kelayakan</a:t>
            </a:r>
            <a:r>
              <a:rPr lang="en-US" sz="1000" dirty="0" smtClean="0"/>
              <a:t>.</a:t>
            </a:r>
          </a:p>
          <a:p>
            <a:pPr marL="514350" lvl="1" indent="-171450" algn="just">
              <a:buFont typeface="+mj-lt"/>
              <a:buAutoNum type="alphaLcPeriod"/>
              <a:defRPr/>
            </a:pPr>
            <a:r>
              <a:rPr lang="en-US" sz="1000" dirty="0" err="1"/>
              <a:t>P</a:t>
            </a:r>
            <a:r>
              <a:rPr lang="en-US" sz="1000" dirty="0" err="1" smtClean="0"/>
              <a:t>endampingan</a:t>
            </a:r>
            <a:r>
              <a:rPr lang="en-US" sz="1000" dirty="0" smtClean="0"/>
              <a:t> </a:t>
            </a:r>
            <a:r>
              <a:rPr lang="en-US" sz="1000" dirty="0" err="1"/>
              <a:t>T</a:t>
            </a:r>
            <a:r>
              <a:rPr lang="en-US" sz="1000" dirty="0" err="1" smtClean="0"/>
              <a:t>ransaksi</a:t>
            </a:r>
            <a:r>
              <a:rPr lang="en-US" sz="1000" dirty="0" smtClean="0"/>
              <a:t> </a:t>
            </a:r>
            <a:r>
              <a:rPr lang="en-US" sz="1000" dirty="0" err="1" smtClean="0"/>
              <a:t>proyek</a:t>
            </a:r>
            <a:r>
              <a:rPr lang="en-US" sz="1000" dirty="0" smtClean="0"/>
              <a:t>:</a:t>
            </a:r>
          </a:p>
          <a:p>
            <a:pPr marL="685800" lvl="1" indent="-171450" algn="just">
              <a:buFont typeface="Arial" panose="020B0604020202020204" pitchFamily="34" charset="0"/>
              <a:buChar char="•"/>
              <a:defRPr/>
            </a:pPr>
            <a:r>
              <a:rPr lang="en-US" sz="1000" dirty="0" err="1" smtClean="0"/>
              <a:t>Pelaksanaan</a:t>
            </a:r>
            <a:r>
              <a:rPr lang="en-US" sz="1000" dirty="0" smtClean="0"/>
              <a:t> </a:t>
            </a:r>
            <a:r>
              <a:rPr lang="en-US" sz="1000" dirty="0" err="1" smtClean="0"/>
              <a:t>Pengadaan</a:t>
            </a:r>
            <a:r>
              <a:rPr lang="en-US" sz="1000" dirty="0" smtClean="0"/>
              <a:t> </a:t>
            </a:r>
            <a:r>
              <a:rPr lang="en-US" sz="1000" dirty="0" err="1" smtClean="0"/>
              <a:t>Badan</a:t>
            </a:r>
            <a:r>
              <a:rPr lang="en-US" sz="1000" dirty="0" smtClean="0"/>
              <a:t> Usaha;</a:t>
            </a:r>
          </a:p>
          <a:p>
            <a:pPr marL="685800" lvl="1" indent="-171450" algn="just"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•"/>
              <a:defRPr/>
            </a:pPr>
            <a:r>
              <a:rPr lang="en-US" sz="1000" dirty="0" err="1" smtClean="0"/>
              <a:t>Pelaksanaan</a:t>
            </a:r>
            <a:r>
              <a:rPr lang="en-US" sz="1000" dirty="0" smtClean="0"/>
              <a:t> </a:t>
            </a:r>
            <a:r>
              <a:rPr lang="en-US" sz="1000" dirty="0" err="1" smtClean="0"/>
              <a:t>Penandatangan</a:t>
            </a:r>
            <a:r>
              <a:rPr lang="en-US" sz="1000" dirty="0" smtClean="0"/>
              <a:t> </a:t>
            </a:r>
            <a:r>
              <a:rPr lang="en-US" sz="1000" dirty="0" err="1" smtClean="0"/>
              <a:t>Perjanjian</a:t>
            </a:r>
            <a:r>
              <a:rPr lang="en-US" sz="1000" dirty="0" smtClean="0"/>
              <a:t> KPBU.</a:t>
            </a:r>
          </a:p>
          <a:p>
            <a:pPr marL="57150" indent="-171450" algn="just">
              <a:spcBef>
                <a:spcPts val="225"/>
              </a:spcBef>
              <a:spcAft>
                <a:spcPts val="225"/>
              </a:spcAft>
              <a:buFont typeface="+mj-lt"/>
              <a:buAutoNum type="arabicPeriod"/>
              <a:defRPr/>
            </a:pPr>
            <a:r>
              <a:rPr lang="en-US" sz="1000" dirty="0" err="1"/>
              <a:t>Pelaksana</a:t>
            </a:r>
            <a:r>
              <a:rPr lang="en-US" sz="1000" dirty="0" smtClean="0"/>
              <a:t> </a:t>
            </a:r>
            <a:r>
              <a:rPr lang="en-US" sz="1000" dirty="0" err="1" smtClean="0"/>
              <a:t>Fasilitas</a:t>
            </a:r>
            <a:r>
              <a:rPr lang="en-US" sz="1000" dirty="0" smtClean="0"/>
              <a:t> </a:t>
            </a:r>
            <a:r>
              <a:rPr lang="en-US" sz="1000" dirty="0" err="1" smtClean="0"/>
              <a:t>mengajukan</a:t>
            </a:r>
            <a:r>
              <a:rPr lang="en-US" sz="1000" dirty="0" smtClean="0"/>
              <a:t> </a:t>
            </a:r>
            <a:r>
              <a:rPr lang="en-US" sz="1000" dirty="0" err="1"/>
              <a:t>tagihan</a:t>
            </a:r>
            <a:r>
              <a:rPr lang="en-US" sz="1000" dirty="0"/>
              <a:t> </a:t>
            </a:r>
            <a:r>
              <a:rPr lang="en-US" sz="1000" dirty="0" err="1"/>
              <a:t>atas</a:t>
            </a:r>
            <a:r>
              <a:rPr lang="en-US" sz="1000" dirty="0"/>
              <a:t> </a:t>
            </a:r>
            <a:r>
              <a:rPr lang="en-US" sz="1000" dirty="0" err="1"/>
              <a:t>pelaksanaan</a:t>
            </a:r>
            <a:r>
              <a:rPr lang="en-US" sz="1000" dirty="0"/>
              <a:t> </a:t>
            </a:r>
            <a:r>
              <a:rPr lang="en-US" sz="1000" dirty="0" err="1"/>
              <a:t>pemberian</a:t>
            </a:r>
            <a:r>
              <a:rPr lang="en-US" sz="1000" dirty="0"/>
              <a:t> </a:t>
            </a:r>
            <a:r>
              <a:rPr lang="en-US" sz="1000" dirty="0" err="1"/>
              <a:t>Fasilitas</a:t>
            </a:r>
            <a:r>
              <a:rPr lang="en-US" sz="1000" dirty="0"/>
              <a:t> </a:t>
            </a:r>
            <a:r>
              <a:rPr lang="en-US" sz="1000" dirty="0" err="1"/>
              <a:t>kepada</a:t>
            </a:r>
            <a:r>
              <a:rPr lang="en-US" sz="1000" dirty="0"/>
              <a:t> </a:t>
            </a:r>
            <a:r>
              <a:rPr lang="en-US" sz="1000" dirty="0" err="1"/>
              <a:t>Direktur</a:t>
            </a:r>
            <a:r>
              <a:rPr lang="en-US" sz="1000" dirty="0"/>
              <a:t> PPP Unit;</a:t>
            </a:r>
          </a:p>
          <a:p>
            <a:pPr marL="171450" indent="-171450" algn="just">
              <a:spcBef>
                <a:spcPts val="225"/>
              </a:spcBef>
              <a:spcAft>
                <a:spcPts val="225"/>
              </a:spcAft>
              <a:buFont typeface="+mj-lt"/>
              <a:buAutoNum type="arabicPeriod"/>
              <a:defRPr/>
            </a:pPr>
            <a:r>
              <a:rPr lang="en-US" sz="1000" dirty="0" err="1" smtClean="0"/>
              <a:t>Pelaksana</a:t>
            </a:r>
            <a:r>
              <a:rPr lang="en-US" sz="1000" dirty="0" smtClean="0"/>
              <a:t> </a:t>
            </a:r>
            <a:r>
              <a:rPr lang="en-US" sz="1000" dirty="0" err="1" smtClean="0"/>
              <a:t>Fasilitas</a:t>
            </a:r>
            <a:r>
              <a:rPr lang="en-US" sz="1000" dirty="0" smtClean="0"/>
              <a:t> </a:t>
            </a:r>
            <a:r>
              <a:rPr lang="en-US" sz="1000" dirty="0" err="1" smtClean="0"/>
              <a:t>menerima</a:t>
            </a:r>
            <a:r>
              <a:rPr lang="en-US" sz="1000" dirty="0" smtClean="0"/>
              <a:t> </a:t>
            </a:r>
            <a:r>
              <a:rPr lang="en-US" sz="1000" dirty="0" err="1"/>
              <a:t>kompensasi</a:t>
            </a:r>
            <a:r>
              <a:rPr lang="en-US" sz="1000" dirty="0"/>
              <a:t> </a:t>
            </a:r>
            <a:r>
              <a:rPr lang="en-US" sz="1000" dirty="0" err="1"/>
              <a:t>pemberian</a:t>
            </a:r>
            <a:r>
              <a:rPr lang="en-US" sz="1000" dirty="0"/>
              <a:t> </a:t>
            </a:r>
            <a:r>
              <a:rPr lang="en-US" sz="1000" dirty="0" err="1"/>
              <a:t>Fasilitas</a:t>
            </a:r>
            <a:r>
              <a:rPr lang="en-US" sz="1000" dirty="0"/>
              <a:t> </a:t>
            </a:r>
            <a:r>
              <a:rPr lang="en-US" sz="1000" dirty="0" err="1"/>
              <a:t>berupa</a:t>
            </a:r>
            <a:r>
              <a:rPr lang="en-US" sz="1000" dirty="0"/>
              <a:t> </a:t>
            </a:r>
            <a:r>
              <a:rPr lang="en-US" sz="1000" dirty="0" err="1"/>
              <a:t>penggantian</a:t>
            </a:r>
            <a:r>
              <a:rPr lang="en-US" sz="1000" dirty="0"/>
              <a:t> </a:t>
            </a:r>
            <a:r>
              <a:rPr lang="en-US" sz="1000" dirty="0" err="1"/>
              <a:t>biaya</a:t>
            </a:r>
            <a:r>
              <a:rPr lang="en-US" sz="1000" dirty="0"/>
              <a:t> + margin </a:t>
            </a:r>
            <a:r>
              <a:rPr lang="en-US" sz="1000" dirty="0" err="1"/>
              <a:t>dari</a:t>
            </a:r>
            <a:r>
              <a:rPr lang="en-US" sz="1000" dirty="0"/>
              <a:t> PPP Unit</a:t>
            </a:r>
            <a:r>
              <a:rPr lang="en-US" sz="1000" dirty="0" smtClean="0"/>
              <a:t>.</a:t>
            </a:r>
          </a:p>
          <a:p>
            <a:pPr algn="just">
              <a:spcBef>
                <a:spcPts val="225"/>
              </a:spcBef>
              <a:spcAft>
                <a:spcPts val="225"/>
              </a:spcAft>
              <a:defRPr/>
            </a:pPr>
            <a:r>
              <a:rPr lang="en-US" sz="1000" dirty="0" smtClean="0"/>
              <a:t>Note: </a:t>
            </a:r>
            <a:r>
              <a:rPr lang="en-US" sz="1000" dirty="0" err="1" smtClean="0"/>
              <a:t>Dalam</a:t>
            </a:r>
            <a:r>
              <a:rPr lang="en-US" sz="1000" dirty="0" smtClean="0"/>
              <a:t> </a:t>
            </a:r>
            <a:r>
              <a:rPr lang="en-US" sz="1000" dirty="0" err="1" smtClean="0"/>
              <a:t>hal</a:t>
            </a:r>
            <a:r>
              <a:rPr lang="en-US" sz="1000" dirty="0" smtClean="0"/>
              <a:t> </a:t>
            </a:r>
            <a:r>
              <a:rPr lang="en-US" sz="1000" dirty="0" err="1" smtClean="0"/>
              <a:t>Pelaksana</a:t>
            </a:r>
            <a:r>
              <a:rPr lang="en-US" sz="1000" dirty="0" smtClean="0"/>
              <a:t> </a:t>
            </a:r>
            <a:r>
              <a:rPr lang="en-US" sz="1000" dirty="0" err="1" smtClean="0"/>
              <a:t>Fasilitas</a:t>
            </a:r>
            <a:r>
              <a:rPr lang="en-US" sz="1000" dirty="0" smtClean="0"/>
              <a:t> </a:t>
            </a:r>
            <a:r>
              <a:rPr lang="en-US" sz="1000" dirty="0" err="1" smtClean="0"/>
              <a:t>dilakukan</a:t>
            </a:r>
            <a:r>
              <a:rPr lang="en-US" sz="1000" dirty="0" smtClean="0"/>
              <a:t> </a:t>
            </a:r>
            <a:r>
              <a:rPr lang="en-US" sz="1000" dirty="0" err="1" smtClean="0"/>
              <a:t>oleh</a:t>
            </a:r>
            <a:r>
              <a:rPr lang="en-US" sz="1000" dirty="0" smtClean="0"/>
              <a:t> PDPPI, </a:t>
            </a:r>
            <a:r>
              <a:rPr lang="en-US" sz="1000" dirty="0" err="1" smtClean="0"/>
              <a:t>tidak</a:t>
            </a:r>
            <a:r>
              <a:rPr lang="en-US" sz="1000" dirty="0" smtClean="0"/>
              <a:t> </a:t>
            </a:r>
            <a:r>
              <a:rPr lang="en-US" sz="1000" dirty="0" err="1" smtClean="0"/>
              <a:t>diperlukan</a:t>
            </a:r>
            <a:r>
              <a:rPr lang="en-US" sz="1000" dirty="0" smtClean="0"/>
              <a:t> SK </a:t>
            </a:r>
            <a:r>
              <a:rPr lang="en-US" sz="1000" dirty="0" err="1" smtClean="0"/>
              <a:t>Penugasan</a:t>
            </a:r>
            <a:r>
              <a:rPr lang="en-US" sz="1000" dirty="0" smtClean="0"/>
              <a:t> </a:t>
            </a:r>
            <a:r>
              <a:rPr lang="en-US" sz="1000" dirty="0" err="1" smtClean="0"/>
              <a:t>dan</a:t>
            </a:r>
            <a:r>
              <a:rPr lang="en-US" sz="1000" dirty="0" smtClean="0"/>
              <a:t> </a:t>
            </a:r>
            <a:r>
              <a:rPr lang="en-US" sz="1000" dirty="0" err="1" smtClean="0"/>
              <a:t>Perjanjian</a:t>
            </a:r>
            <a:r>
              <a:rPr lang="en-US" sz="1000" dirty="0" smtClean="0"/>
              <a:t> </a:t>
            </a:r>
            <a:r>
              <a:rPr lang="en-US" sz="1000" dirty="0" err="1" smtClean="0"/>
              <a:t>Penugasan</a:t>
            </a:r>
            <a:r>
              <a:rPr lang="en-US" sz="1000" dirty="0" smtClean="0"/>
              <a:t>. </a:t>
            </a:r>
            <a:r>
              <a:rPr lang="en-US" sz="1000" dirty="0" err="1" smtClean="0"/>
              <a:t>Selanjutnya</a:t>
            </a:r>
            <a:r>
              <a:rPr lang="en-US" sz="1000" dirty="0" smtClean="0"/>
              <a:t> </a:t>
            </a:r>
            <a:r>
              <a:rPr lang="en-US" sz="1000" dirty="0" err="1" smtClean="0"/>
              <a:t>Perjanjian</a:t>
            </a:r>
            <a:r>
              <a:rPr lang="en-US" sz="1000" dirty="0" smtClean="0"/>
              <a:t> </a:t>
            </a:r>
            <a:r>
              <a:rPr lang="en-US" sz="1000" dirty="0" err="1" smtClean="0"/>
              <a:t>Pelaksanaan</a:t>
            </a:r>
            <a:r>
              <a:rPr lang="en-US" sz="1000" dirty="0" smtClean="0"/>
              <a:t> </a:t>
            </a:r>
            <a:r>
              <a:rPr lang="en-US" sz="1000" dirty="0" err="1" smtClean="0"/>
              <a:t>Fasilitas</a:t>
            </a:r>
            <a:r>
              <a:rPr lang="en-US" sz="1000" dirty="0" smtClean="0"/>
              <a:t> </a:t>
            </a:r>
            <a:r>
              <a:rPr lang="en-US" sz="1000" dirty="0" err="1" smtClean="0"/>
              <a:t>ditandatangani</a:t>
            </a:r>
            <a:r>
              <a:rPr lang="en-US" sz="1000" dirty="0" smtClean="0"/>
              <a:t> </a:t>
            </a:r>
            <a:r>
              <a:rPr lang="en-US" sz="1000" dirty="0" err="1" smtClean="0"/>
              <a:t>oleh</a:t>
            </a:r>
            <a:r>
              <a:rPr lang="en-US" sz="1000" dirty="0" smtClean="0"/>
              <a:t> </a:t>
            </a:r>
            <a:r>
              <a:rPr lang="en-US" sz="1000" dirty="0" err="1" smtClean="0"/>
              <a:t>Direktur</a:t>
            </a:r>
            <a:r>
              <a:rPr lang="en-US" sz="1000" dirty="0" smtClean="0"/>
              <a:t> PDPPI </a:t>
            </a:r>
            <a:r>
              <a:rPr lang="en-US" sz="1000" dirty="0" err="1" smtClean="0"/>
              <a:t>dan</a:t>
            </a:r>
            <a:r>
              <a:rPr lang="en-US" sz="1000" dirty="0" smtClean="0"/>
              <a:t> PJPK</a:t>
            </a:r>
            <a:endParaRPr lang="en-US" sz="1000" dirty="0"/>
          </a:p>
          <a:p>
            <a:pPr algn="just">
              <a:spcBef>
                <a:spcPts val="225"/>
              </a:spcBef>
              <a:spcAft>
                <a:spcPts val="225"/>
              </a:spcAft>
              <a:defRPr/>
            </a:pPr>
            <a:endParaRPr lang="en-US" sz="1000" dirty="0"/>
          </a:p>
        </p:txBody>
      </p:sp>
      <p:grpSp>
        <p:nvGrpSpPr>
          <p:cNvPr id="56" name="Group 55"/>
          <p:cNvGrpSpPr/>
          <p:nvPr/>
        </p:nvGrpSpPr>
        <p:grpSpPr>
          <a:xfrm>
            <a:off x="3875265" y="985901"/>
            <a:ext cx="5187953" cy="5303836"/>
            <a:chOff x="3875265" y="985901"/>
            <a:chExt cx="5187953" cy="5303836"/>
          </a:xfrm>
        </p:grpSpPr>
        <p:sp>
          <p:nvSpPr>
            <p:cNvPr id="6" name="Rounded Rectangle 5"/>
            <p:cNvSpPr/>
            <p:nvPr/>
          </p:nvSpPr>
          <p:spPr bwMode="auto">
            <a:xfrm>
              <a:off x="5016468" y="985901"/>
              <a:ext cx="1153110" cy="515312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975" b="1" dirty="0">
                  <a:solidFill>
                    <a:schemeClr val="tx1"/>
                  </a:solidFill>
                  <a:latin typeface="Arial Narrow" pitchFamily="34" charset="0"/>
                </a:rPr>
                <a:t>Menteri </a:t>
              </a:r>
              <a:r>
                <a:rPr lang="id-ID" sz="975" b="1" dirty="0" smtClean="0">
                  <a:solidFill>
                    <a:schemeClr val="tx1"/>
                  </a:solidFill>
                  <a:latin typeface="Arial Narrow" pitchFamily="34" charset="0"/>
                </a:rPr>
                <a:t>Keuangan</a:t>
              </a:r>
              <a:r>
                <a:rPr lang="en-US" sz="975" b="1" dirty="0" smtClean="0">
                  <a:solidFill>
                    <a:schemeClr val="tx1"/>
                  </a:solidFill>
                  <a:latin typeface="Arial Narrow" pitchFamily="34" charset="0"/>
                </a:rPr>
                <a:t> </a:t>
              </a:r>
              <a:r>
                <a:rPr lang="en-US" sz="975" b="1" dirty="0" err="1" smtClean="0">
                  <a:solidFill>
                    <a:schemeClr val="tx1"/>
                  </a:solidFill>
                  <a:latin typeface="Arial Narrow" pitchFamily="34" charset="0"/>
                </a:rPr>
                <a:t>c.q</a:t>
              </a:r>
              <a:r>
                <a:rPr lang="en-US" sz="975" b="1" dirty="0" smtClean="0">
                  <a:solidFill>
                    <a:schemeClr val="tx1"/>
                  </a:solidFill>
                  <a:latin typeface="Arial Narrow" pitchFamily="34" charset="0"/>
                </a:rPr>
                <a:t> </a:t>
              </a:r>
              <a:r>
                <a:rPr lang="en-US" sz="975" b="1" dirty="0" err="1" smtClean="0">
                  <a:solidFill>
                    <a:schemeClr val="tx1"/>
                  </a:solidFill>
                  <a:latin typeface="Arial Narrow" pitchFamily="34" charset="0"/>
                </a:rPr>
                <a:t>Dirjen</a:t>
              </a:r>
              <a:r>
                <a:rPr lang="en-US" sz="975" b="1" dirty="0" smtClean="0">
                  <a:solidFill>
                    <a:schemeClr val="tx1"/>
                  </a:solidFill>
                  <a:latin typeface="Arial Narrow" pitchFamily="34" charset="0"/>
                </a:rPr>
                <a:t> PPR</a:t>
              </a:r>
              <a:endParaRPr lang="id-ID" sz="975" b="1" dirty="0">
                <a:solidFill>
                  <a:schemeClr val="tx1"/>
                </a:solidFill>
                <a:latin typeface="Arial Narrow" pitchFamily="34" charset="0"/>
              </a:endParaRPr>
            </a:p>
          </p:txBody>
        </p:sp>
        <p:sp>
          <p:nvSpPr>
            <p:cNvPr id="8" name="TextBox 62"/>
            <p:cNvSpPr txBox="1">
              <a:spLocks noChangeArrowheads="1"/>
            </p:cNvSpPr>
            <p:nvPr/>
          </p:nvSpPr>
          <p:spPr bwMode="auto">
            <a:xfrm>
              <a:off x="8141888" y="3347868"/>
              <a:ext cx="921330" cy="247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id-ID" sz="700">
                  <a:latin typeface="Arial" panose="020B0604020202020204" pitchFamily="34" charset="0"/>
                </a:rPr>
                <a:t>Pembentukan</a:t>
              </a:r>
            </a:p>
          </p:txBody>
        </p:sp>
        <p:sp>
          <p:nvSpPr>
            <p:cNvPr id="9" name="TextBox 63"/>
            <p:cNvSpPr txBox="1">
              <a:spLocks noChangeArrowheads="1"/>
            </p:cNvSpPr>
            <p:nvPr/>
          </p:nvSpPr>
          <p:spPr bwMode="auto">
            <a:xfrm>
              <a:off x="5490080" y="6004299"/>
              <a:ext cx="1790324" cy="285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id-ID" sz="900">
                  <a:latin typeface="Arial Narrow" panose="020B0606020202030204" pitchFamily="34" charset="0"/>
                </a:rPr>
                <a:t>Koordinasi Pelaksanaan </a:t>
              </a:r>
              <a:r>
                <a:rPr lang="en-US" sz="900">
                  <a:latin typeface="Arial Narrow" panose="020B0606020202030204" pitchFamily="34" charset="0"/>
                </a:rPr>
                <a:t>Fasilitas</a:t>
              </a:r>
              <a:endParaRPr lang="id-ID" sz="900">
                <a:latin typeface="Arial Narrow" panose="020B060602020203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322745" y="5321750"/>
              <a:ext cx="859774" cy="48149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extrusionClr>
                <a:schemeClr val="bg2">
                  <a:lumMod val="20000"/>
                  <a:lumOff val="80000"/>
                </a:schemeClr>
              </a:extrusionClr>
              <a:contourClr>
                <a:schemeClr val="bg2">
                  <a:lumMod val="20000"/>
                  <a:lumOff val="80000"/>
                </a:schemeClr>
              </a:contourClr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900" b="1" dirty="0">
                  <a:solidFill>
                    <a:schemeClr val="bg1"/>
                  </a:solidFill>
                  <a:latin typeface="Arial Narrow" pitchFamily="34" charset="0"/>
                </a:rPr>
                <a:t>Pengadaan Konsultan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5751982" y="5325450"/>
              <a:ext cx="850692" cy="49822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extrusionClr>
                <a:schemeClr val="bg2">
                  <a:lumMod val="20000"/>
                  <a:lumOff val="80000"/>
                </a:schemeClr>
              </a:extrusionClr>
              <a:contourClr>
                <a:schemeClr val="bg2">
                  <a:lumMod val="20000"/>
                  <a:lumOff val="80000"/>
                </a:schemeClr>
              </a:contourClr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800" b="1" dirty="0">
                  <a:solidFill>
                    <a:schemeClr val="bg1"/>
                  </a:solidFill>
                  <a:latin typeface="Arial Narrow" pitchFamily="34" charset="0"/>
                </a:rPr>
                <a:t>Manajemen Fasilitasi Proyek</a:t>
              </a: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>
              <a:off x="5483406" y="4370449"/>
              <a:ext cx="1587" cy="5699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auto">
            <a:xfrm>
              <a:off x="4734106" y="4930837"/>
              <a:ext cx="14382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 bwMode="auto">
            <a:xfrm flipH="1">
              <a:off x="6177144" y="4940362"/>
              <a:ext cx="0" cy="3571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4726168" y="4930837"/>
              <a:ext cx="7938" cy="37941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4764268" y="1886012"/>
              <a:ext cx="0" cy="854075"/>
            </a:xfrm>
            <a:prstGeom prst="straightConnector1">
              <a:avLst/>
            </a:prstGeom>
            <a:ln w="25400">
              <a:solidFill>
                <a:schemeClr val="accent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 bwMode="auto">
            <a:xfrm flipV="1">
              <a:off x="6093006" y="2762311"/>
              <a:ext cx="1019175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lbow Connector 17"/>
            <p:cNvCxnSpPr/>
            <p:nvPr/>
          </p:nvCxnSpPr>
          <p:spPr bwMode="auto">
            <a:xfrm rot="16200000" flipH="1">
              <a:off x="7620974" y="3274280"/>
              <a:ext cx="1271588" cy="215900"/>
            </a:xfrm>
            <a:prstGeom prst="bentConnector3">
              <a:avLst>
                <a:gd name="adj1" fmla="val -975"/>
              </a:avLst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 bwMode="auto">
            <a:xfrm>
              <a:off x="4335640" y="2181286"/>
              <a:ext cx="380357" cy="25360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600" dirty="0">
                  <a:solidFill>
                    <a:schemeClr val="tx1"/>
                  </a:solidFill>
                  <a:latin typeface="+mj-lt"/>
                </a:rPr>
                <a:t>1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4526144" y="1511361"/>
              <a:ext cx="603250" cy="32385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750" b="1" dirty="0">
                  <a:latin typeface="Arial Narrow" pitchFamily="34" charset="0"/>
                </a:rPr>
                <a:t>APBN</a:t>
              </a:r>
              <a:endParaRPr lang="id-ID" sz="750" b="1" dirty="0">
                <a:latin typeface="Arial Narrow" pitchFamily="34" charset="0"/>
              </a:endParaRPr>
            </a:p>
          </p:txBody>
        </p:sp>
        <p:sp>
          <p:nvSpPr>
            <p:cNvPr id="21" name="Rounded Rectangle 20"/>
            <p:cNvSpPr/>
            <p:nvPr/>
          </p:nvSpPr>
          <p:spPr bwMode="auto">
            <a:xfrm>
              <a:off x="4906193" y="2515981"/>
              <a:ext cx="1154847" cy="483365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b="1" dirty="0" err="1">
                  <a:solidFill>
                    <a:schemeClr val="tx1"/>
                  </a:solidFill>
                  <a:latin typeface="Arial Narrow" pitchFamily="34" charset="0"/>
                </a:rPr>
                <a:t>Dit</a:t>
              </a:r>
              <a:r>
                <a:rPr lang="en-US" sz="1200" b="1" dirty="0">
                  <a:solidFill>
                    <a:schemeClr val="tx1"/>
                  </a:solidFill>
                  <a:latin typeface="Arial Narrow" pitchFamily="34" charset="0"/>
                </a:rPr>
                <a:t>. PDPPI</a:t>
              </a:r>
              <a:endParaRPr lang="id-ID" sz="1200" b="1" dirty="0">
                <a:solidFill>
                  <a:schemeClr val="tx1"/>
                </a:solidFill>
                <a:latin typeface="Arial Narrow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569006" y="2806762"/>
              <a:ext cx="508000" cy="32385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750" b="1" dirty="0">
                  <a:latin typeface="Arial Narrow" pitchFamily="34" charset="0"/>
                </a:rPr>
                <a:t>PDF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 bwMode="auto">
            <a:xfrm>
              <a:off x="5500868" y="1552637"/>
              <a:ext cx="0" cy="89693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lbow Connector 23"/>
            <p:cNvCxnSpPr/>
            <p:nvPr/>
          </p:nvCxnSpPr>
          <p:spPr bwMode="auto">
            <a:xfrm rot="16200000" flipH="1">
              <a:off x="4776968" y="3144900"/>
              <a:ext cx="604837" cy="630238"/>
            </a:xfrm>
            <a:prstGeom prst="bentConnector3">
              <a:avLst>
                <a:gd name="adj1" fmla="val 23719"/>
              </a:avLst>
            </a:prstGeom>
            <a:ln w="25400">
              <a:solidFill>
                <a:schemeClr val="accent6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 bwMode="auto">
            <a:xfrm>
              <a:off x="5535793" y="3006787"/>
              <a:ext cx="0" cy="762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/>
            <p:cNvSpPr/>
            <p:nvPr/>
          </p:nvSpPr>
          <p:spPr bwMode="auto">
            <a:xfrm>
              <a:off x="6464478" y="4246624"/>
              <a:ext cx="380357" cy="25360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600" dirty="0" smtClean="0">
                  <a:solidFill>
                    <a:schemeClr val="tx1"/>
                  </a:solidFill>
                  <a:latin typeface="+mj-lt"/>
                </a:rPr>
                <a:t>5</a:t>
              </a:r>
              <a:endParaRPr lang="id-ID" sz="6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5581828" y="3398900"/>
              <a:ext cx="380357" cy="25133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600" dirty="0">
                  <a:solidFill>
                    <a:schemeClr val="tx1"/>
                  </a:solidFill>
                  <a:latin typeface="+mj-lt"/>
                </a:rPr>
                <a:t>4</a:t>
              </a:r>
              <a:endParaRPr lang="id-ID" sz="6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28" name="Rounded Rectangle 27"/>
            <p:cNvSpPr/>
            <p:nvPr/>
          </p:nvSpPr>
          <p:spPr bwMode="auto">
            <a:xfrm>
              <a:off x="4924132" y="3800299"/>
              <a:ext cx="1154847" cy="55012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050" b="1" dirty="0" smtClean="0">
                  <a:solidFill>
                    <a:schemeClr val="tx1"/>
                  </a:solidFill>
                  <a:latin typeface="Arial Narrow" pitchFamily="34" charset="0"/>
                </a:rPr>
                <a:t>BUMN</a:t>
              </a:r>
              <a:endParaRPr lang="id-ID" sz="1050" b="1" dirty="0">
                <a:solidFill>
                  <a:schemeClr val="tx1"/>
                </a:solidFill>
                <a:latin typeface="Arial Narrow" pitchFamily="34" charset="0"/>
              </a:endParaRPr>
            </a:p>
          </p:txBody>
        </p:sp>
        <p:sp>
          <p:nvSpPr>
            <p:cNvPr id="29" name="Rounded Rectangle 28"/>
            <p:cNvSpPr/>
            <p:nvPr/>
          </p:nvSpPr>
          <p:spPr bwMode="auto">
            <a:xfrm>
              <a:off x="7138676" y="2448658"/>
              <a:ext cx="1002597" cy="59708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050" b="1" dirty="0">
                  <a:solidFill>
                    <a:schemeClr val="tx1"/>
                  </a:solidFill>
                  <a:latin typeface="Arial Narrow" pitchFamily="34" charset="0"/>
                </a:rPr>
                <a:t>PJPK</a:t>
              </a:r>
              <a:endParaRPr lang="id-ID" sz="1050" b="1" dirty="0">
                <a:solidFill>
                  <a:schemeClr val="tx1"/>
                </a:solidFill>
                <a:latin typeface="Arial Narrow" pitchFamily="34" charset="0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5645328" y="1982849"/>
              <a:ext cx="380357" cy="25133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600" dirty="0">
                  <a:solidFill>
                    <a:schemeClr val="tx1"/>
                  </a:solidFill>
                  <a:latin typeface="+mj-lt"/>
                </a:rPr>
                <a:t>2</a:t>
              </a:r>
              <a:endParaRPr lang="id-ID" sz="600" dirty="0">
                <a:solidFill>
                  <a:schemeClr val="tx1"/>
                </a:solidFill>
                <a:latin typeface="+mj-lt"/>
              </a:endParaRPr>
            </a:p>
          </p:txBody>
        </p:sp>
        <p:cxnSp>
          <p:nvCxnSpPr>
            <p:cNvPr id="31" name="Elbow Connector 30"/>
            <p:cNvCxnSpPr/>
            <p:nvPr/>
          </p:nvCxnSpPr>
          <p:spPr bwMode="auto">
            <a:xfrm rot="10800000">
              <a:off x="4529317" y="2979799"/>
              <a:ext cx="355600" cy="1108076"/>
            </a:xfrm>
            <a:prstGeom prst="bentConnector3">
              <a:avLst>
                <a:gd name="adj1" fmla="val 174795"/>
              </a:avLst>
            </a:prstGeom>
            <a:ln w="12700">
              <a:solidFill>
                <a:schemeClr val="tx1">
                  <a:lumMod val="95000"/>
                  <a:lumOff val="5000"/>
                </a:schemeClr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87"/>
            <p:cNvSpPr txBox="1">
              <a:spLocks noChangeArrowheads="1"/>
            </p:cNvSpPr>
            <p:nvPr/>
          </p:nvSpPr>
          <p:spPr bwMode="auto">
            <a:xfrm>
              <a:off x="6540837" y="3314597"/>
              <a:ext cx="933479" cy="4567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900" i="1">
                  <a:latin typeface="Arial" panose="020B0604020202020204" pitchFamily="34" charset="0"/>
                </a:rPr>
                <a:t>Back to back agreement</a:t>
              </a:r>
              <a:endParaRPr lang="id-ID" sz="900" i="1">
                <a:latin typeface="Arial" panose="020B0604020202020204" pitchFamily="34" charset="0"/>
              </a:endParaRPr>
            </a:p>
          </p:txBody>
        </p:sp>
        <p:cxnSp>
          <p:nvCxnSpPr>
            <p:cNvPr id="33" name="Elbow Connector 32"/>
            <p:cNvCxnSpPr/>
            <p:nvPr/>
          </p:nvCxnSpPr>
          <p:spPr bwMode="auto">
            <a:xfrm flipV="1">
              <a:off x="6083481" y="3065525"/>
              <a:ext cx="1546225" cy="1030287"/>
            </a:xfrm>
            <a:prstGeom prst="bentConnector2">
              <a:avLst/>
            </a:prstGeom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ounded Rectangle 33"/>
            <p:cNvSpPr/>
            <p:nvPr/>
          </p:nvSpPr>
          <p:spPr bwMode="auto">
            <a:xfrm>
              <a:off x="7702540" y="4017907"/>
              <a:ext cx="1185171" cy="59708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b="1" dirty="0">
                  <a:solidFill>
                    <a:schemeClr val="tx1"/>
                  </a:solidFill>
                  <a:latin typeface="Arial Narrow" pitchFamily="34" charset="0"/>
                </a:rPr>
                <a:t>Tim </a:t>
              </a:r>
              <a:r>
                <a:rPr lang="en-US" sz="900" b="1" dirty="0" err="1" smtClean="0">
                  <a:solidFill>
                    <a:schemeClr val="tx1"/>
                  </a:solidFill>
                  <a:latin typeface="Arial Narrow" pitchFamily="34" charset="0"/>
                </a:rPr>
                <a:t>Koordinasi</a:t>
              </a:r>
              <a:endParaRPr lang="id-ID" sz="900" b="1" dirty="0">
                <a:solidFill>
                  <a:schemeClr val="tx1"/>
                </a:solidFill>
                <a:latin typeface="Arial Narrow" pitchFamily="34" charset="0"/>
              </a:endParaRPr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6436809" y="2450932"/>
              <a:ext cx="380357" cy="25360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600" dirty="0">
                  <a:solidFill>
                    <a:schemeClr val="tx1"/>
                  </a:solidFill>
                  <a:latin typeface="+mj-lt"/>
                </a:rPr>
                <a:t>3</a:t>
              </a:r>
              <a:endParaRPr lang="id-ID" sz="6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36" name="Oval 35"/>
            <p:cNvSpPr/>
            <p:nvPr/>
          </p:nvSpPr>
          <p:spPr bwMode="auto">
            <a:xfrm>
              <a:off x="5526720" y="4543486"/>
              <a:ext cx="380357" cy="25360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600" dirty="0">
                  <a:solidFill>
                    <a:schemeClr val="tx1"/>
                  </a:solidFill>
                  <a:latin typeface="+mj-lt"/>
                </a:rPr>
                <a:t>6</a:t>
              </a:r>
              <a:endParaRPr lang="id-ID" sz="6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37" name="Oval 36"/>
            <p:cNvSpPr/>
            <p:nvPr/>
          </p:nvSpPr>
          <p:spPr bwMode="auto">
            <a:xfrm>
              <a:off x="3875265" y="3390960"/>
              <a:ext cx="380357" cy="25360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600" dirty="0">
                  <a:solidFill>
                    <a:schemeClr val="tx1"/>
                  </a:solidFill>
                  <a:latin typeface="+mj-lt"/>
                </a:rPr>
                <a:t>7</a:t>
              </a:r>
              <a:endParaRPr lang="id-ID" sz="6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4878565" y="3398900"/>
              <a:ext cx="380357" cy="25133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600" dirty="0">
                  <a:solidFill>
                    <a:schemeClr val="tx1"/>
                  </a:solidFill>
                  <a:latin typeface="+mj-lt"/>
                </a:rPr>
                <a:t>8</a:t>
              </a:r>
              <a:endParaRPr lang="id-ID" sz="6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39" name="Rounded Rectangle 38"/>
            <p:cNvSpPr/>
            <p:nvPr/>
          </p:nvSpPr>
          <p:spPr bwMode="auto">
            <a:xfrm>
              <a:off x="7067978" y="1458859"/>
              <a:ext cx="1101974" cy="59708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1050" b="1" dirty="0">
                  <a:solidFill>
                    <a:schemeClr val="tx1"/>
                  </a:solidFill>
                  <a:latin typeface="Arial Narrow" pitchFamily="34" charset="0"/>
                </a:rPr>
                <a:t>Badan Usaha</a:t>
              </a:r>
            </a:p>
          </p:txBody>
        </p:sp>
        <p:sp>
          <p:nvSpPr>
            <p:cNvPr id="40" name="TextBox 97"/>
            <p:cNvSpPr txBox="1">
              <a:spLocks noChangeArrowheads="1"/>
            </p:cNvSpPr>
            <p:nvPr/>
          </p:nvSpPr>
          <p:spPr bwMode="auto">
            <a:xfrm>
              <a:off x="7539405" y="2144418"/>
              <a:ext cx="1161272" cy="266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800">
                  <a:latin typeface="Arial" panose="020B0604020202020204" pitchFamily="34" charset="0"/>
                </a:rPr>
                <a:t>Perjanjian KPS</a:t>
              </a:r>
              <a:endParaRPr lang="id-ID" sz="800">
                <a:latin typeface="Arial" panose="020B0604020202020204" pitchFamily="34" charset="0"/>
              </a:endParaRPr>
            </a:p>
          </p:txBody>
        </p:sp>
        <p:cxnSp>
          <p:nvCxnSpPr>
            <p:cNvPr id="41" name="Straight Arrow Connector 40"/>
            <p:cNvCxnSpPr/>
            <p:nvPr/>
          </p:nvCxnSpPr>
          <p:spPr bwMode="auto">
            <a:xfrm flipV="1">
              <a:off x="7643993" y="2087624"/>
              <a:ext cx="0" cy="366712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" name="Group 68"/>
            <p:cNvGrpSpPr>
              <a:grpSpLocks/>
            </p:cNvGrpSpPr>
            <p:nvPr/>
          </p:nvGrpSpPr>
          <p:grpSpPr bwMode="auto">
            <a:xfrm>
              <a:off x="6921038" y="5292314"/>
              <a:ext cx="1498016" cy="563113"/>
              <a:chOff x="3120990" y="1222870"/>
              <a:chExt cx="1589462" cy="688655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3120990" y="1222870"/>
                <a:ext cx="1589462" cy="67538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350" dirty="0"/>
              </a:p>
            </p:txBody>
          </p:sp>
          <p:cxnSp>
            <p:nvCxnSpPr>
              <p:cNvPr id="44" name="Straight Arrow Connector 43"/>
              <p:cNvCxnSpPr/>
              <p:nvPr/>
            </p:nvCxnSpPr>
            <p:spPr>
              <a:xfrm>
                <a:off x="3268215" y="1396236"/>
                <a:ext cx="586174" cy="0"/>
              </a:xfrm>
              <a:prstGeom prst="straightConnector1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accent6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3830808" y="1304988"/>
                <a:ext cx="845573" cy="30092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700" dirty="0" err="1">
                    <a:latin typeface="Arial Narrow" pitchFamily="34" charset="0"/>
                  </a:rPr>
                  <a:t>Alur</a:t>
                </a:r>
                <a:r>
                  <a:rPr lang="en-US" sz="700" dirty="0">
                    <a:latin typeface="Arial Narrow" pitchFamily="34" charset="0"/>
                  </a:rPr>
                  <a:t> Dana PDF</a:t>
                </a:r>
                <a:endParaRPr lang="id-ID" sz="700" dirty="0">
                  <a:latin typeface="Arial Narrow" pitchFamily="34" charset="0"/>
                </a:endParaRPr>
              </a:p>
            </p:txBody>
          </p:sp>
          <p:cxnSp>
            <p:nvCxnSpPr>
              <p:cNvPr id="46" name="Straight Arrow Connector 45"/>
              <p:cNvCxnSpPr/>
              <p:nvPr/>
            </p:nvCxnSpPr>
            <p:spPr>
              <a:xfrm>
                <a:off x="3285059" y="1747632"/>
                <a:ext cx="586174" cy="0"/>
              </a:xfrm>
              <a:prstGeom prst="straightConnector1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>
                <a:off x="3856074" y="1607850"/>
                <a:ext cx="805147" cy="30286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700" dirty="0" err="1">
                    <a:latin typeface="Arial Narrow" pitchFamily="34" charset="0"/>
                  </a:rPr>
                  <a:t>Alur</a:t>
                </a:r>
                <a:r>
                  <a:rPr lang="en-US" sz="700" dirty="0">
                    <a:latin typeface="Arial Narrow" pitchFamily="34" charset="0"/>
                  </a:rPr>
                  <a:t> </a:t>
                </a:r>
                <a:r>
                  <a:rPr lang="en-US" sz="700" dirty="0" err="1">
                    <a:latin typeface="Arial Narrow" pitchFamily="34" charset="0"/>
                  </a:rPr>
                  <a:t>Kontraktual</a:t>
                </a:r>
                <a:endParaRPr lang="id-ID" sz="700" dirty="0">
                  <a:latin typeface="Arial Narrow" pitchFamily="34" charset="0"/>
                </a:endParaRPr>
              </a:p>
            </p:txBody>
          </p:sp>
        </p:grpSp>
        <p:cxnSp>
          <p:nvCxnSpPr>
            <p:cNvPr id="49" name="Elbow Connector 48"/>
            <p:cNvCxnSpPr/>
            <p:nvPr/>
          </p:nvCxnSpPr>
          <p:spPr>
            <a:xfrm rot="10800000">
              <a:off x="4896759" y="4166852"/>
              <a:ext cx="3691307" cy="1831701"/>
            </a:xfrm>
            <a:prstGeom prst="bentConnector3">
              <a:avLst>
                <a:gd name="adj1" fmla="val 121090"/>
              </a:avLst>
            </a:prstGeom>
            <a:ln w="12700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flipV="1">
              <a:off x="8575758" y="4634017"/>
              <a:ext cx="0" cy="1364537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 rot="5400000">
              <a:off x="6008518" y="3418412"/>
              <a:ext cx="1186324" cy="1887"/>
            </a:xfrm>
            <a:prstGeom prst="straightConnector1">
              <a:avLst/>
            </a:prstGeom>
            <a:ln>
              <a:solidFill>
                <a:schemeClr val="tx1"/>
              </a:solidFill>
              <a:prstDash val="sys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8392228" y="1201348"/>
              <a:ext cx="0" cy="52488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7171896" y="1000549"/>
              <a:ext cx="662338" cy="4566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i="1" dirty="0"/>
                <a:t>Financial Close</a:t>
              </a:r>
              <a:endParaRPr lang="id-ID" sz="900" i="1" dirty="0"/>
            </a:p>
          </p:txBody>
        </p:sp>
        <p:cxnSp>
          <p:nvCxnSpPr>
            <p:cNvPr id="54" name="Straight Connector 53"/>
            <p:cNvCxnSpPr/>
            <p:nvPr/>
          </p:nvCxnSpPr>
          <p:spPr>
            <a:xfrm flipH="1">
              <a:off x="7859442" y="1189362"/>
              <a:ext cx="54845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8152073" y="1726228"/>
              <a:ext cx="24015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itle 1"/>
          <p:cNvSpPr txBox="1">
            <a:spLocks/>
          </p:cNvSpPr>
          <p:nvPr/>
        </p:nvSpPr>
        <p:spPr>
          <a:xfrm>
            <a:off x="457200" y="97974"/>
            <a:ext cx="8229600" cy="6138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Mekanisme</a:t>
            </a:r>
            <a:r>
              <a:rPr lang="en-US" sz="24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Pemberian</a:t>
            </a:r>
            <a:r>
              <a:rPr lang="en-US" sz="24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 PDF </a:t>
            </a:r>
            <a:r>
              <a:rPr lang="en-US" sz="2400" b="1" dirty="0" err="1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untuk</a:t>
            </a:r>
            <a:r>
              <a:rPr lang="en-US" sz="24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Proyek</a:t>
            </a:r>
            <a:r>
              <a:rPr lang="en-US" sz="24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 KPBU</a:t>
            </a:r>
            <a:br>
              <a:rPr lang="en-US" sz="24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</a:br>
            <a:r>
              <a:rPr lang="en-US" sz="18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1800" b="1" dirty="0" err="1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Berdasarkan</a:t>
            </a:r>
            <a:r>
              <a:rPr lang="en-US" sz="18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800" b="1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P</a:t>
            </a:r>
            <a:r>
              <a:rPr lang="en-US" sz="18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MK </a:t>
            </a:r>
            <a:r>
              <a:rPr lang="en-US" sz="1800" b="1" dirty="0" err="1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Nomor</a:t>
            </a:r>
            <a:r>
              <a:rPr lang="en-US" sz="18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 265 </a:t>
            </a:r>
            <a:r>
              <a:rPr lang="en-US" sz="1800" b="1" dirty="0" err="1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Tahun</a:t>
            </a:r>
            <a:r>
              <a:rPr lang="en-US" sz="18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 2015)</a:t>
            </a:r>
            <a:endParaRPr lang="en-US" sz="1800" b="1" dirty="0">
              <a:solidFill>
                <a:schemeClr val="bg1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657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49819-A4B9-45B3-9A10-CFB97357EA53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3" name="Content Placeholder 7"/>
          <p:cNvGraphicFramePr>
            <a:graphicFrameLocks/>
          </p:cNvGraphicFramePr>
          <p:nvPr>
            <p:extLst/>
          </p:nvPr>
        </p:nvGraphicFramePr>
        <p:xfrm>
          <a:off x="0" y="2571750"/>
          <a:ext cx="7289800" cy="1222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1234365" y="268430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en-US" sz="5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9047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EE9F-40C8-410E-9B11-00BB4E53EA3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65017" y="1980245"/>
            <a:ext cx="7543800" cy="30469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Kontribusi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Pusat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sebagian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konstruksi</a:t>
            </a:r>
            <a:r>
              <a:rPr lang="en-US" sz="2400" dirty="0" smtClean="0"/>
              <a:t>, yang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proyek</a:t>
            </a:r>
            <a:r>
              <a:rPr lang="en-US" sz="2400" dirty="0" smtClean="0"/>
              <a:t> KPBU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rangka</a:t>
            </a:r>
            <a:r>
              <a:rPr lang="en-US" sz="2400" dirty="0" smtClean="0"/>
              <a:t> </a:t>
            </a:r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dirty="0" err="1" smtClean="0"/>
              <a:t>kelayakan</a:t>
            </a:r>
            <a:r>
              <a:rPr lang="en-US" sz="2400" dirty="0" smtClean="0"/>
              <a:t> </a:t>
            </a:r>
            <a:r>
              <a:rPr lang="en-US" sz="2400" dirty="0" err="1" smtClean="0"/>
              <a:t>finansial</a:t>
            </a:r>
            <a:r>
              <a:rPr lang="en-US" sz="2400" dirty="0" smtClean="0"/>
              <a:t> </a:t>
            </a:r>
            <a:r>
              <a:rPr lang="en-US" sz="2400" dirty="0" err="1" smtClean="0"/>
              <a:t>proyek</a:t>
            </a:r>
            <a:endParaRPr lang="en-US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: PMK 223/2012 </a:t>
            </a:r>
            <a:r>
              <a:rPr lang="en-US" sz="2400" dirty="0" err="1" smtClean="0"/>
              <a:t>dan</a:t>
            </a:r>
            <a:r>
              <a:rPr lang="en-US" sz="2400" dirty="0" smtClean="0"/>
              <a:t> PMK 143/2013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Dukungan</a:t>
            </a:r>
            <a:r>
              <a:rPr lang="en-US" sz="2400" dirty="0" smtClean="0"/>
              <a:t> </a:t>
            </a:r>
            <a:r>
              <a:rPr lang="en-US" sz="2400" dirty="0" err="1" smtClean="0"/>
              <a:t>Kelayakan</a:t>
            </a:r>
            <a:r>
              <a:rPr lang="en-US" sz="2400" dirty="0" smtClean="0"/>
              <a:t>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tunai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proyek</a:t>
            </a:r>
            <a:r>
              <a:rPr lang="en-US" sz="2400" dirty="0" smtClean="0"/>
              <a:t> KPBU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porsi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mendominasi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konstruksi</a:t>
            </a:r>
            <a:r>
              <a:rPr lang="en-US" sz="2400" dirty="0" smtClean="0"/>
              <a:t> (max 49%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konstruksi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1" y="152330"/>
            <a:ext cx="9144000" cy="6672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600" b="1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Dukungan</a:t>
            </a:r>
            <a:r>
              <a:rPr lang="en-US" sz="2600" b="1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Pemerintah</a:t>
            </a:r>
            <a:r>
              <a:rPr lang="en-US" sz="2600" b="1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Dalam</a:t>
            </a:r>
            <a:r>
              <a:rPr lang="en-US" sz="2600" b="1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Rangka</a:t>
            </a:r>
            <a:r>
              <a:rPr lang="en-US" sz="2600" b="1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  <a:p>
            <a:pPr algn="ctr"/>
            <a:r>
              <a:rPr lang="en-US" sz="2600" b="1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Meningkatkan</a:t>
            </a:r>
            <a:r>
              <a:rPr lang="en-US" sz="2600" b="1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Kelayakan</a:t>
            </a:r>
            <a:r>
              <a:rPr lang="en-US" sz="2600" b="1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Proyek</a:t>
            </a:r>
            <a:r>
              <a:rPr lang="en-US" sz="2600" b="1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(1)</a:t>
            </a:r>
            <a:endParaRPr lang="en-US" sz="2600" b="1" dirty="0">
              <a:solidFill>
                <a:schemeClr val="bg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2502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8573D-E7F9-489F-9F2F-964A1233F7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le 2"/>
          <p:cNvSpPr txBox="1">
            <a:spLocks/>
          </p:cNvSpPr>
          <p:nvPr/>
        </p:nvSpPr>
        <p:spPr>
          <a:xfrm>
            <a:off x="1" y="152330"/>
            <a:ext cx="9144000" cy="6672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600" b="1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Dukungan</a:t>
            </a:r>
            <a:r>
              <a:rPr lang="en-US" sz="2600" b="1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Pemerintah</a:t>
            </a:r>
            <a:r>
              <a:rPr lang="en-US" sz="2600" b="1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Dalam</a:t>
            </a:r>
            <a:r>
              <a:rPr lang="en-US" sz="2600" b="1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Rangka</a:t>
            </a:r>
            <a:r>
              <a:rPr lang="en-US" sz="2600" b="1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  <a:p>
            <a:pPr algn="ctr"/>
            <a:r>
              <a:rPr lang="en-US" sz="2600" b="1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Meningkatkan</a:t>
            </a:r>
            <a:r>
              <a:rPr lang="en-US" sz="2600" b="1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Kelayakan</a:t>
            </a:r>
            <a:r>
              <a:rPr lang="en-US" sz="2600" b="1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Proyek</a:t>
            </a:r>
            <a:r>
              <a:rPr lang="en-US" sz="2600" b="1" dirty="0" smtClean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(2)</a:t>
            </a:r>
            <a:endParaRPr lang="en-US" sz="2600" b="1" dirty="0">
              <a:solidFill>
                <a:schemeClr val="bg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Content Placeholder 24"/>
          <p:cNvSpPr txBox="1">
            <a:spLocks/>
          </p:cNvSpPr>
          <p:nvPr/>
        </p:nvSpPr>
        <p:spPr>
          <a:xfrm>
            <a:off x="554567" y="4764583"/>
            <a:ext cx="8054445" cy="15382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6350" cap="flat" cmpd="sng" algn="ctr">
            <a:solidFill>
              <a:schemeClr val="accent4">
                <a:lumMod val="40000"/>
                <a:lumOff val="60000"/>
              </a:schemeClr>
            </a:solidFill>
            <a:prstDash val="solid"/>
            <a:miter lim="800000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n-US" sz="16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Tujuan:</a:t>
            </a:r>
          </a:p>
          <a:p>
            <a:pPr marL="450850" lvl="1" indent="-184150" algn="just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sz="16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Untuk meningkatkan kelayakan finansial Proyek KPS yang kelayakannya marginal.</a:t>
            </a:r>
          </a:p>
          <a:p>
            <a:pPr marL="450850" lvl="1" indent="-184150" algn="just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sz="160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Untuk membuat tarif layanan yang diberikan proyek KPS menjadi terjangkau oleh masyarakat.</a:t>
            </a:r>
            <a:endParaRPr lang="en-US" sz="16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854075" y="3088184"/>
            <a:ext cx="636588" cy="1204912"/>
          </a:xfrm>
          <a:prstGeom prst="rect">
            <a:avLst/>
          </a:prstGeom>
          <a:solidFill>
            <a:srgbClr val="60B5CC">
              <a:lumMod val="20000"/>
              <a:lumOff val="80000"/>
            </a:srgbClr>
          </a:solidFill>
          <a:ln w="25400" cap="flat" cmpd="sng" algn="ctr">
            <a:solidFill>
              <a:srgbClr val="60B5CC"/>
            </a:solidFill>
            <a:prstDash val="solid"/>
          </a:ln>
          <a:effectLst/>
        </p:spPr>
        <p:txBody>
          <a:bodyPr vert="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 dirty="0" err="1">
                <a:solidFill>
                  <a:sysClr val="windowText" lastClr="000000"/>
                </a:solidFill>
                <a:latin typeface="Arial Narrow" pitchFamily="34" charset="0"/>
              </a:rPr>
              <a:t>Investmennt</a:t>
            </a:r>
            <a:r>
              <a:rPr lang="en-US" sz="1200" kern="0" dirty="0">
                <a:solidFill>
                  <a:sysClr val="windowText" lastClr="000000"/>
                </a:solidFill>
                <a:latin typeface="Arial Narrow" pitchFamily="34" charset="0"/>
              </a:rPr>
              <a:t> Cost</a:t>
            </a:r>
          </a:p>
        </p:txBody>
      </p:sp>
      <p:cxnSp>
        <p:nvCxnSpPr>
          <p:cNvPr id="6" name="Straight Arrow Connector 24"/>
          <p:cNvCxnSpPr>
            <a:cxnSpLocks noChangeShapeType="1"/>
          </p:cNvCxnSpPr>
          <p:nvPr/>
        </p:nvCxnSpPr>
        <p:spPr bwMode="auto">
          <a:xfrm>
            <a:off x="711814" y="3088652"/>
            <a:ext cx="3541417" cy="1695"/>
          </a:xfrm>
          <a:prstGeom prst="straightConnector1">
            <a:avLst/>
          </a:prstGeom>
          <a:noFill/>
          <a:ln w="19050" algn="ctr">
            <a:solidFill>
              <a:srgbClr val="00206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Arrow Connector 25"/>
          <p:cNvCxnSpPr>
            <a:cxnSpLocks noChangeShapeType="1"/>
          </p:cNvCxnSpPr>
          <p:nvPr/>
        </p:nvCxnSpPr>
        <p:spPr bwMode="auto">
          <a:xfrm rot="5400000" flipH="1" flipV="1">
            <a:off x="-223281" y="2153693"/>
            <a:ext cx="1870192" cy="3112"/>
          </a:xfrm>
          <a:prstGeom prst="straightConnector1">
            <a:avLst/>
          </a:prstGeom>
          <a:noFill/>
          <a:ln w="19050" algn="ctr">
            <a:solidFill>
              <a:srgbClr val="00206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ectangle 7"/>
          <p:cNvSpPr/>
          <p:nvPr/>
        </p:nvSpPr>
        <p:spPr bwMode="auto">
          <a:xfrm>
            <a:off x="4678363" y="3134221"/>
            <a:ext cx="638175" cy="701674"/>
          </a:xfrm>
          <a:prstGeom prst="rect">
            <a:avLst/>
          </a:prstGeom>
          <a:solidFill>
            <a:srgbClr val="60B5CC">
              <a:lumMod val="20000"/>
              <a:lumOff val="80000"/>
            </a:srgbClr>
          </a:solidFill>
          <a:ln w="25400" cap="flat" cmpd="sng" algn="ctr">
            <a:solidFill>
              <a:srgbClr val="60B5CC"/>
            </a:solidFill>
            <a:prstDash val="solid"/>
          </a:ln>
          <a:effectLst/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0" dirty="0">
                <a:solidFill>
                  <a:sysClr val="windowText" lastClr="000000"/>
                </a:solidFill>
                <a:latin typeface="Arial Narrow" pitchFamily="34" charset="0"/>
              </a:rPr>
              <a:t>Investment Cost</a:t>
            </a:r>
          </a:p>
        </p:txBody>
      </p:sp>
      <p:cxnSp>
        <p:nvCxnSpPr>
          <p:cNvPr id="9" name="Straight Arrow Connector 27"/>
          <p:cNvCxnSpPr>
            <a:cxnSpLocks noChangeShapeType="1"/>
          </p:cNvCxnSpPr>
          <p:nvPr/>
        </p:nvCxnSpPr>
        <p:spPr bwMode="auto">
          <a:xfrm>
            <a:off x="4536420" y="3088652"/>
            <a:ext cx="3541417" cy="1695"/>
          </a:xfrm>
          <a:prstGeom prst="straightConnector1">
            <a:avLst/>
          </a:prstGeom>
          <a:noFill/>
          <a:ln w="19050" algn="ctr">
            <a:solidFill>
              <a:srgbClr val="00206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Arrow Connector 28"/>
          <p:cNvCxnSpPr>
            <a:cxnSpLocks noChangeShapeType="1"/>
          </p:cNvCxnSpPr>
          <p:nvPr/>
        </p:nvCxnSpPr>
        <p:spPr bwMode="auto">
          <a:xfrm rot="5400000" flipH="1" flipV="1">
            <a:off x="3600547" y="2152776"/>
            <a:ext cx="1870192" cy="1556"/>
          </a:xfrm>
          <a:prstGeom prst="straightConnector1">
            <a:avLst/>
          </a:prstGeom>
          <a:noFill/>
          <a:ln w="19050" algn="ctr">
            <a:solidFill>
              <a:srgbClr val="00206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Rectangle 29"/>
          <p:cNvSpPr>
            <a:spLocks noChangeArrowheads="1"/>
          </p:cNvSpPr>
          <p:nvPr/>
        </p:nvSpPr>
        <p:spPr bwMode="auto">
          <a:xfrm>
            <a:off x="4678363" y="3912096"/>
            <a:ext cx="638175" cy="381000"/>
          </a:xfrm>
          <a:prstGeom prst="rect">
            <a:avLst/>
          </a:prstGeom>
          <a:solidFill>
            <a:srgbClr val="FFF0C9"/>
          </a:solidFill>
          <a:ln w="25400" algn="ctr">
            <a:solidFill>
              <a:srgbClr val="F0AD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id-ID" sz="1600">
                <a:solidFill>
                  <a:srgbClr val="000000"/>
                </a:solidFill>
                <a:latin typeface="Arial Narrow" panose="020B0606020202030204" pitchFamily="34" charset="0"/>
              </a:rPr>
              <a:t>DP</a:t>
            </a:r>
            <a:endParaRPr lang="en-US" sz="160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Rectangle 30"/>
          <p:cNvSpPr>
            <a:spLocks noChangeArrowheads="1"/>
          </p:cNvSpPr>
          <p:nvPr/>
        </p:nvSpPr>
        <p:spPr bwMode="auto">
          <a:xfrm>
            <a:off x="1490663" y="2157909"/>
            <a:ext cx="2549525" cy="895350"/>
          </a:xfrm>
          <a:prstGeom prst="rect">
            <a:avLst/>
          </a:prstGeom>
          <a:solidFill>
            <a:srgbClr val="FAE2E5"/>
          </a:solidFill>
          <a:ln w="25400" algn="ctr">
            <a:solidFill>
              <a:srgbClr val="E66C7D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dirty="0" err="1">
                <a:solidFill>
                  <a:srgbClr val="000000"/>
                </a:solidFill>
                <a:latin typeface="Arial Narrow" panose="020B0606020202030204" pitchFamily="34" charset="0"/>
              </a:rPr>
              <a:t>Tarif</a:t>
            </a:r>
            <a:r>
              <a:rPr lang="en-US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 Narrow" panose="020B0606020202030204" pitchFamily="34" charset="0"/>
              </a:rPr>
              <a:t>selama</a:t>
            </a:r>
            <a:r>
              <a:rPr lang="en-US" dirty="0">
                <a:solidFill>
                  <a:srgbClr val="000000"/>
                </a:solidFill>
                <a:latin typeface="Arial Narrow" panose="020B0606020202030204" pitchFamily="34" charset="0"/>
              </a:rPr>
              <a:t> masa </a:t>
            </a:r>
            <a:r>
              <a:rPr lang="en-US" dirty="0" err="1">
                <a:solidFill>
                  <a:srgbClr val="000000"/>
                </a:solidFill>
                <a:latin typeface="Arial Narrow" panose="020B0606020202030204" pitchFamily="34" charset="0"/>
              </a:rPr>
              <a:t>konsesi</a:t>
            </a:r>
            <a:endParaRPr lang="id-ID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endParaRPr lang="id-ID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endParaRPr lang="id-ID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endParaRPr lang="id-ID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endParaRPr lang="en-US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Rectangle 31"/>
          <p:cNvSpPr>
            <a:spLocks noChangeArrowheads="1"/>
          </p:cNvSpPr>
          <p:nvPr/>
        </p:nvSpPr>
        <p:spPr bwMode="auto">
          <a:xfrm>
            <a:off x="5330726" y="2600822"/>
            <a:ext cx="2547937" cy="468137"/>
          </a:xfrm>
          <a:prstGeom prst="rect">
            <a:avLst/>
          </a:prstGeom>
          <a:solidFill>
            <a:srgbClr val="E1F1E2"/>
          </a:solidFill>
          <a:ln w="25400" algn="ctr">
            <a:solidFill>
              <a:srgbClr val="6BB76D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1400" dirty="0" err="1" smtClean="0">
                <a:solidFill>
                  <a:srgbClr val="000000"/>
                </a:solidFill>
                <a:latin typeface="Arial Narrow" panose="020B0606020202030204" pitchFamily="34" charset="0"/>
              </a:rPr>
              <a:t>Tarif</a:t>
            </a:r>
            <a:r>
              <a:rPr lang="en-US" sz="1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selama</a:t>
            </a:r>
            <a:r>
              <a:rPr lang="en-US" sz="1400" dirty="0">
                <a:solidFill>
                  <a:srgbClr val="000000"/>
                </a:solidFill>
                <a:latin typeface="Arial Narrow" panose="020B0606020202030204" pitchFamily="34" charset="0"/>
              </a:rPr>
              <a:t> masa </a:t>
            </a:r>
            <a:r>
              <a:rPr lang="en-US" sz="14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konsesi</a:t>
            </a:r>
            <a:endParaRPr lang="id-ID" sz="14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endParaRPr lang="id-ID" sz="14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endParaRPr lang="id-ID" sz="14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endParaRPr lang="id-ID" sz="14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 eaLnBrk="1" hangingPunct="1"/>
            <a:endParaRPr lang="en-US" sz="1200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4" name="Straight Connector 32"/>
          <p:cNvCxnSpPr>
            <a:cxnSpLocks noChangeShapeType="1"/>
          </p:cNvCxnSpPr>
          <p:nvPr/>
        </p:nvCxnSpPr>
        <p:spPr bwMode="auto">
          <a:xfrm>
            <a:off x="676027" y="2156942"/>
            <a:ext cx="7720788" cy="1695"/>
          </a:xfrm>
          <a:prstGeom prst="line">
            <a:avLst/>
          </a:prstGeom>
          <a:noFill/>
          <a:ln w="15875" algn="ctr">
            <a:solidFill>
              <a:srgbClr val="FF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28"/>
          <p:cNvSpPr txBox="1">
            <a:spLocks noChangeArrowheads="1"/>
          </p:cNvSpPr>
          <p:nvPr/>
        </p:nvSpPr>
        <p:spPr bwMode="auto">
          <a:xfrm>
            <a:off x="428625" y="1868984"/>
            <a:ext cx="495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000000"/>
                </a:solidFill>
                <a:latin typeface="Arial Narrow" panose="020B0606020202030204" pitchFamily="34" charset="0"/>
              </a:rPr>
              <a:t>A</a:t>
            </a:r>
          </a:p>
        </p:txBody>
      </p:sp>
      <p:sp>
        <p:nvSpPr>
          <p:cNvPr id="16" name="TextBox 29"/>
          <p:cNvSpPr txBox="1">
            <a:spLocks noChangeArrowheads="1"/>
          </p:cNvSpPr>
          <p:nvPr/>
        </p:nvSpPr>
        <p:spPr bwMode="auto">
          <a:xfrm>
            <a:off x="4465638" y="2530971"/>
            <a:ext cx="495300" cy="369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  <a:latin typeface="Arial Narrow" panose="020B0606020202030204" pitchFamily="34" charset="0"/>
              </a:rPr>
              <a:t>B</a:t>
            </a: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76275" y="2615109"/>
            <a:ext cx="7769225" cy="1587"/>
          </a:xfrm>
          <a:prstGeom prst="line">
            <a:avLst/>
          </a:prstGeom>
          <a:noFill/>
          <a:ln w="22225" cap="flat" cmpd="sng" algn="ctr">
            <a:solidFill>
              <a:srgbClr val="0070C0"/>
            </a:solidFill>
            <a:prstDash val="lgDash"/>
          </a:ln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p:spPr>
      </p:cxnSp>
      <p:sp>
        <p:nvSpPr>
          <p:cNvPr id="18" name="TextBox 26"/>
          <p:cNvSpPr txBox="1">
            <a:spLocks noChangeArrowheads="1"/>
          </p:cNvSpPr>
          <p:nvPr/>
        </p:nvSpPr>
        <p:spPr bwMode="auto">
          <a:xfrm>
            <a:off x="995363" y="1137146"/>
            <a:ext cx="2663825" cy="369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 err="1">
                <a:solidFill>
                  <a:srgbClr val="000000"/>
                </a:solidFill>
                <a:latin typeface="Arial Narrow" panose="020B0606020202030204" pitchFamily="34" charset="0"/>
              </a:rPr>
              <a:t>Tanpa</a:t>
            </a:r>
            <a:r>
              <a:rPr lang="en-US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id-ID" dirty="0">
                <a:solidFill>
                  <a:srgbClr val="000000"/>
                </a:solidFill>
                <a:latin typeface="Arial Narrow" panose="020B0606020202030204" pitchFamily="34" charset="0"/>
              </a:rPr>
              <a:t>Dukungan Pemerintah</a:t>
            </a:r>
            <a:endParaRPr lang="en-US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TextBox 27"/>
          <p:cNvSpPr txBox="1">
            <a:spLocks noChangeArrowheads="1"/>
          </p:cNvSpPr>
          <p:nvPr/>
        </p:nvSpPr>
        <p:spPr bwMode="auto">
          <a:xfrm>
            <a:off x="4960938" y="1180009"/>
            <a:ext cx="2790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 err="1">
                <a:solidFill>
                  <a:srgbClr val="000000"/>
                </a:solidFill>
                <a:latin typeface="Arial Narrow" panose="020B0606020202030204" pitchFamily="34" charset="0"/>
              </a:rPr>
              <a:t>Dengan</a:t>
            </a:r>
            <a:r>
              <a:rPr lang="en-US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id-ID" dirty="0">
                <a:solidFill>
                  <a:srgbClr val="000000"/>
                </a:solidFill>
                <a:latin typeface="Arial Narrow" panose="020B0606020202030204" pitchFamily="34" charset="0"/>
              </a:rPr>
              <a:t>Dukungan Pemerintah</a:t>
            </a:r>
            <a:endParaRPr lang="en-US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0" name="TextBox 29"/>
          <p:cNvSpPr txBox="1">
            <a:spLocks noChangeArrowheads="1"/>
          </p:cNvSpPr>
          <p:nvPr/>
        </p:nvSpPr>
        <p:spPr bwMode="auto">
          <a:xfrm>
            <a:off x="8054975" y="2540496"/>
            <a:ext cx="554038" cy="369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kern="0" dirty="0">
                <a:solidFill>
                  <a:sysClr val="windowText" lastClr="000000"/>
                </a:solidFill>
                <a:latin typeface="Arial Narrow" pitchFamily="34" charset="0"/>
              </a:rPr>
              <a:t>ATP</a:t>
            </a:r>
          </a:p>
        </p:txBody>
      </p:sp>
      <p:sp>
        <p:nvSpPr>
          <p:cNvPr id="21" name="TextBox 30"/>
          <p:cNvSpPr txBox="1">
            <a:spLocks noChangeArrowheads="1"/>
          </p:cNvSpPr>
          <p:nvPr/>
        </p:nvSpPr>
        <p:spPr bwMode="auto">
          <a:xfrm>
            <a:off x="6599238" y="3878759"/>
            <a:ext cx="20875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i="1" kern="0" dirty="0">
                <a:solidFill>
                  <a:sysClr val="windowText" lastClr="000000"/>
                </a:solidFill>
                <a:latin typeface="Arial Narrow" pitchFamily="34" charset="0"/>
              </a:rPr>
              <a:t>Note: ATP (Ability to Pay)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 rot="5400000">
            <a:off x="4617244" y="2396828"/>
            <a:ext cx="406400" cy="1588"/>
          </a:xfrm>
          <a:prstGeom prst="straightConnector1">
            <a:avLst/>
          </a:prstGeom>
          <a:noFill/>
          <a:ln w="38100" cap="flat" cmpd="sng" algn="ctr">
            <a:solidFill>
              <a:srgbClr val="C00000"/>
            </a:solidFill>
            <a:prstDash val="solid"/>
            <a:tailEnd type="arrow"/>
          </a:ln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217005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mhRz0sg7UetvFwbLUrpAA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zDcCztnkUSKIUW1LU7Iz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XL8j32Ly0GAhz2myVMxk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w6EAiyF.kODc6gsx0o4V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osGWaPkCUm1JQsQn16aG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b6L2FjgiUGFKVx74swtb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mhRz0sg7UetvFwbLUrp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AdwLp27Tk6zJS8F9DABi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Bp9poUf_EmV.eKp2Xsl2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AAjX3aK1UaDVO_WZndsK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kVvSSjhs0uD3W.jISjyW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AdwLp27Tk6zJS8F9DABiQ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Iz.ozm.v0iOXE_E6T8f5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QghPyrY7Ei6rOX7yFhKu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jyrSyXSG0S6hj6ahdqkm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DkZuuuyv0eWUDeQudDAu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oWrCTyACUibINSm1ErS1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zDcCztnkUSKIUW1LU7Izg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b6L2FjgiUGFKVx74swtb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AdwLp27Tk6zJS8F9DABi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AdwLp27Tk6zJS8F9DABi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jyrSyXSG0S6hj6ahdqkm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Bp9poUf_EmV.eKp2Xsl2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jyrSyXSG0S6hj6ahdqkm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QghPyrY7Ei6rOX7yFhKu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QghPyrY7Ei6rOX7yFhKu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QghPyrY7Ei6rOX7yFhKu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QghPyrY7Ei6rOX7yFhKug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eBoSAQJ3US3UJEdLtt7CQ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HP_WpOoBkGm_67VrE4Tgw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Al2wwQ1Tk22uEsjyywnr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NDP_cO6hUCfzBvXfu0Vq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No_pW1_I0Gc5ewH90mMi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AAjX3aK1UaDVO_WZndsKQ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Srkvegza0O.1kZFPMWd8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bQDSz9aWUiM.qbkpPssj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fSQkURCS0iFRhNgFGe1.w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VSXyiIakkqm2B2MATj2gQ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DyxTfDm.U6vm.WGJoP8HQ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EpUdE0LiEGgt1qm0g9pVA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cqmNUCmdUuvfPyyAKWi5A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9D266gOH0SIeH.Xtxt1P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ihgETGGaUq3JU9feR7oAQ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NDP_cO6hUCfzBvXfu0Vq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kVvSSjhs0uD3W.jISjyWQ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No_pW1_I0Gc5ewH90mMi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NDP_cO6hUCfzBvXfu0VqA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No_pW1_I0Gc5ewH90mMiQ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r1JIGDq_EWTgbqG_y1lI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QghPyrY7Ei6rOX7yFhKu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jyrSyXSG0S6hj6ahdqkm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DkZuuuyv0eWUDeQudDAu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oWrCTyACUibINSm1ErS1Q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1536</TotalTime>
  <Words>2544</Words>
  <Application>Microsoft Office PowerPoint</Application>
  <PresentationFormat>On-screen Show (4:3)</PresentationFormat>
  <Paragraphs>544</Paragraphs>
  <Slides>26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41" baseType="lpstr">
      <vt:lpstr>Arial Unicode MS</vt:lpstr>
      <vt:lpstr>MS PGothic</vt:lpstr>
      <vt:lpstr>Arial</vt:lpstr>
      <vt:lpstr>Arial Narrow</vt:lpstr>
      <vt:lpstr>Arial Rounded MT Bold</vt:lpstr>
      <vt:lpstr>Calibri</vt:lpstr>
      <vt:lpstr>Calibri Light</vt:lpstr>
      <vt:lpstr>Cambria Math</vt:lpstr>
      <vt:lpstr>Courier New</vt:lpstr>
      <vt:lpstr>Lucida Grande</vt:lpstr>
      <vt:lpstr>Myriad Pro</vt:lpstr>
      <vt:lpstr>Segoe</vt:lpstr>
      <vt:lpstr>Wingdings</vt:lpstr>
      <vt:lpstr>ヒラギノ角ゴ ProN W3</vt:lpstr>
      <vt:lpstr>1_Office Theme</vt:lpstr>
      <vt:lpstr>Fasilitas/Dukungan Pemerintah Untuk Proyek KPBU </vt:lpstr>
      <vt:lpstr>Fasilitas / Dukungan Pemerintah  Untuk Proyek KPBU</vt:lpstr>
      <vt:lpstr>PowerPoint Presentation</vt:lpstr>
      <vt:lpstr>Fasilitas Dana Penyiapan Proyek (PDF) (1)</vt:lpstr>
      <vt:lpstr>Fasilitas Dana Penyiapan Proyek (PDF) (2)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Proses Pencairan Dukungan Kelayakan (VGF)</vt:lpstr>
      <vt:lpstr>PowerPoint Presentation</vt:lpstr>
      <vt:lpstr>Penjaminan Pemerintah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Prosedur Pelaksanaan AP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KERJASAMA PEMERINTAH DENGAN BADAN USAHA DALAM PENYEDIAAN INFRASTRUKTUR</dc:title>
  <dc:creator>Gia Nugraha</dc:creator>
  <cp:lastModifiedBy>Indra Gunawan</cp:lastModifiedBy>
  <cp:revision>37</cp:revision>
  <cp:lastPrinted>2017-04-07T01:35:09Z</cp:lastPrinted>
  <dcterms:created xsi:type="dcterms:W3CDTF">2016-08-03T01:42:46Z</dcterms:created>
  <dcterms:modified xsi:type="dcterms:W3CDTF">2017-04-07T01:38:24Z</dcterms:modified>
</cp:coreProperties>
</file>